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44"/>
  </p:notesMasterIdLst>
  <p:handoutMasterIdLst>
    <p:handoutMasterId r:id="rId145"/>
  </p:handoutMasterIdLst>
  <p:sldIdLst>
    <p:sldId id="369" r:id="rId5"/>
    <p:sldId id="480" r:id="rId6"/>
    <p:sldId id="481" r:id="rId7"/>
    <p:sldId id="482" r:id="rId8"/>
    <p:sldId id="652" r:id="rId9"/>
    <p:sldId id="654" r:id="rId10"/>
    <p:sldId id="655" r:id="rId11"/>
    <p:sldId id="712" r:id="rId12"/>
    <p:sldId id="713" r:id="rId13"/>
    <p:sldId id="714" r:id="rId14"/>
    <p:sldId id="715" r:id="rId15"/>
    <p:sldId id="645" r:id="rId16"/>
    <p:sldId id="608" r:id="rId17"/>
    <p:sldId id="486" r:id="rId18"/>
    <p:sldId id="648" r:id="rId19"/>
    <p:sldId id="504" r:id="rId20"/>
    <p:sldId id="658" r:id="rId21"/>
    <p:sldId id="656" r:id="rId22"/>
    <p:sldId id="649" r:id="rId23"/>
    <p:sldId id="484" r:id="rId24"/>
    <p:sldId id="488" r:id="rId25"/>
    <p:sldId id="506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509" r:id="rId35"/>
    <p:sldId id="521" r:id="rId36"/>
    <p:sldId id="609" r:id="rId37"/>
    <p:sldId id="522" r:id="rId38"/>
    <p:sldId id="523" r:id="rId39"/>
    <p:sldId id="716" r:id="rId40"/>
    <p:sldId id="717" r:id="rId41"/>
    <p:sldId id="527" r:id="rId42"/>
    <p:sldId id="548" r:id="rId43"/>
    <p:sldId id="584" r:id="rId44"/>
    <p:sldId id="524" r:id="rId45"/>
    <p:sldId id="585" r:id="rId46"/>
    <p:sldId id="525" r:id="rId47"/>
    <p:sldId id="526" r:id="rId48"/>
    <p:sldId id="498" r:id="rId49"/>
    <p:sldId id="563" r:id="rId50"/>
    <p:sldId id="564" r:id="rId51"/>
    <p:sldId id="565" r:id="rId52"/>
    <p:sldId id="566" r:id="rId53"/>
    <p:sldId id="586" r:id="rId54"/>
    <p:sldId id="606" r:id="rId55"/>
    <p:sldId id="519" r:id="rId56"/>
    <p:sldId id="610" r:id="rId57"/>
    <p:sldId id="611" r:id="rId58"/>
    <p:sldId id="612" r:id="rId59"/>
    <p:sldId id="635" r:id="rId60"/>
    <p:sldId id="636" r:id="rId61"/>
    <p:sldId id="637" r:id="rId62"/>
    <p:sldId id="638" r:id="rId63"/>
    <p:sldId id="613" r:id="rId64"/>
    <p:sldId id="614" r:id="rId65"/>
    <p:sldId id="615" r:id="rId66"/>
    <p:sldId id="616" r:id="rId67"/>
    <p:sldId id="617" r:id="rId68"/>
    <p:sldId id="618" r:id="rId69"/>
    <p:sldId id="619" r:id="rId70"/>
    <p:sldId id="620" r:id="rId71"/>
    <p:sldId id="621" r:id="rId72"/>
    <p:sldId id="622" r:id="rId73"/>
    <p:sldId id="623" r:id="rId74"/>
    <p:sldId id="624" r:id="rId75"/>
    <p:sldId id="639" r:id="rId76"/>
    <p:sldId id="641" r:id="rId77"/>
    <p:sldId id="643" r:id="rId78"/>
    <p:sldId id="625" r:id="rId79"/>
    <p:sldId id="626" r:id="rId80"/>
    <p:sldId id="627" r:id="rId81"/>
    <p:sldId id="628" r:id="rId82"/>
    <p:sldId id="629" r:id="rId83"/>
    <p:sldId id="630" r:id="rId84"/>
    <p:sldId id="711" r:id="rId85"/>
    <p:sldId id="631" r:id="rId86"/>
    <p:sldId id="632" r:id="rId87"/>
    <p:sldId id="633" r:id="rId88"/>
    <p:sldId id="634" r:id="rId89"/>
    <p:sldId id="651" r:id="rId90"/>
    <p:sldId id="657" r:id="rId91"/>
    <p:sldId id="659" r:id="rId92"/>
    <p:sldId id="660" r:id="rId93"/>
    <p:sldId id="661" r:id="rId94"/>
    <p:sldId id="662" r:id="rId95"/>
    <p:sldId id="663" r:id="rId96"/>
    <p:sldId id="664" r:id="rId97"/>
    <p:sldId id="665" r:id="rId98"/>
    <p:sldId id="666" r:id="rId99"/>
    <p:sldId id="667" r:id="rId100"/>
    <p:sldId id="668" r:id="rId101"/>
    <p:sldId id="669" r:id="rId102"/>
    <p:sldId id="670" r:id="rId103"/>
    <p:sldId id="671" r:id="rId104"/>
    <p:sldId id="672" r:id="rId105"/>
    <p:sldId id="673" r:id="rId106"/>
    <p:sldId id="674" r:id="rId107"/>
    <p:sldId id="675" r:id="rId108"/>
    <p:sldId id="676" r:id="rId109"/>
    <p:sldId id="677" r:id="rId110"/>
    <p:sldId id="678" r:id="rId111"/>
    <p:sldId id="679" r:id="rId112"/>
    <p:sldId id="680" r:id="rId113"/>
    <p:sldId id="681" r:id="rId114"/>
    <p:sldId id="682" r:id="rId115"/>
    <p:sldId id="683" r:id="rId116"/>
    <p:sldId id="684" r:id="rId117"/>
    <p:sldId id="685" r:id="rId118"/>
    <p:sldId id="686" r:id="rId119"/>
    <p:sldId id="687" r:id="rId120"/>
    <p:sldId id="688" r:id="rId121"/>
    <p:sldId id="689" r:id="rId122"/>
    <p:sldId id="690" r:id="rId123"/>
    <p:sldId id="691" r:id="rId124"/>
    <p:sldId id="692" r:id="rId125"/>
    <p:sldId id="693" r:id="rId126"/>
    <p:sldId id="694" r:id="rId127"/>
    <p:sldId id="695" r:id="rId128"/>
    <p:sldId id="696" r:id="rId129"/>
    <p:sldId id="697" r:id="rId130"/>
    <p:sldId id="698" r:id="rId131"/>
    <p:sldId id="699" r:id="rId132"/>
    <p:sldId id="700" r:id="rId133"/>
    <p:sldId id="701" r:id="rId134"/>
    <p:sldId id="702" r:id="rId135"/>
    <p:sldId id="703" r:id="rId136"/>
    <p:sldId id="704" r:id="rId137"/>
    <p:sldId id="705" r:id="rId138"/>
    <p:sldId id="706" r:id="rId139"/>
    <p:sldId id="707" r:id="rId140"/>
    <p:sldId id="708" r:id="rId141"/>
    <p:sldId id="709" r:id="rId142"/>
    <p:sldId id="710" r:id="rId1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000000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00FFFF"/>
    <a:srgbClr val="FFFF66"/>
    <a:srgbClr val="66FFFF"/>
    <a:srgbClr val="000000"/>
    <a:srgbClr val="CC00FF"/>
    <a:srgbClr val="2C2C78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224B8-966C-4CCE-A324-E68C9164C9F6}" v="5" dt="2023-01-30T11:47:36.042"/>
    <p1510:client id="{645EF58F-9E16-44DD-B606-C5F73FBE93B8}" v="3" dt="2023-01-29T10:40:39.402"/>
    <p1510:client id="{6B002F25-0814-4350-855B-79B3AE62096D}" v="1" dt="2023-01-13T13:09:53.788"/>
    <p1510:client id="{8C985532-ECE2-4EA7-83BC-F676DC78038E}" v="25" dt="2023-02-03T18:20:20.004"/>
    <p1510:client id="{A305B3CD-A0E7-46CA-81C5-419F58718E62}" v="2" dt="2023-02-03T13:20:44.578"/>
    <p1510:client id="{A5AC312C-1FDF-43B1-8AA3-6273C0A3E498}" v="6" dt="2023-02-03T18:39:59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ableStyles" Target="tableStyle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microsoft.com/office/2016/11/relationships/changesInfo" Target="changesInfos/changesInfo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1-748-040_SAI ANEESH LAGISHETTY" userId="S::1602-21-748-040@vce.ac.in::13eeb6d3-c5e2-4acb-b756-69ab223e95c1" providerId="AD" clId="Web-{8C985532-ECE2-4EA7-83BC-F676DC78038E}"/>
    <pc:docChg chg="modSld sldOrd">
      <pc:chgData name="21-748-040_SAI ANEESH LAGISHETTY" userId="S::1602-21-748-040@vce.ac.in::13eeb6d3-c5e2-4acb-b756-69ab223e95c1" providerId="AD" clId="Web-{8C985532-ECE2-4EA7-83BC-F676DC78038E}" dt="2023-02-03T18:20:20.004" v="23" actId="1076"/>
      <pc:docMkLst>
        <pc:docMk/>
      </pc:docMkLst>
      <pc:sldChg chg="ord">
        <pc:chgData name="21-748-040_SAI ANEESH LAGISHETTY" userId="S::1602-21-748-040@vce.ac.in::13eeb6d3-c5e2-4acb-b756-69ab223e95c1" providerId="AD" clId="Web-{8C985532-ECE2-4EA7-83BC-F676DC78038E}" dt="2023-02-03T17:46:00.082" v="10"/>
        <pc:sldMkLst>
          <pc:docMk/>
          <pc:sldMk cId="0" sldId="519"/>
        </pc:sldMkLst>
      </pc:sldChg>
      <pc:sldChg chg="modSp">
        <pc:chgData name="21-748-040_SAI ANEESH LAGISHETTY" userId="S::1602-21-748-040@vce.ac.in::13eeb6d3-c5e2-4acb-b756-69ab223e95c1" providerId="AD" clId="Web-{8C985532-ECE2-4EA7-83BC-F676DC78038E}" dt="2023-02-03T17:41:46.105" v="2" actId="20577"/>
        <pc:sldMkLst>
          <pc:docMk/>
          <pc:sldMk cId="0" sldId="524"/>
        </pc:sldMkLst>
        <pc:spChg chg="mod">
          <ac:chgData name="21-748-040_SAI ANEESH LAGISHETTY" userId="S::1602-21-748-040@vce.ac.in::13eeb6d3-c5e2-4acb-b756-69ab223e95c1" providerId="AD" clId="Web-{8C985532-ECE2-4EA7-83BC-F676DC78038E}" dt="2023-02-03T17:41:46.105" v="2" actId="20577"/>
          <ac:spMkLst>
            <pc:docMk/>
            <pc:sldMk cId="0" sldId="524"/>
            <ac:spMk id="16" creationId="{00000000-0000-0000-0000-000000000000}"/>
          </ac:spMkLst>
        </pc:spChg>
      </pc:sldChg>
      <pc:sldChg chg="modSp">
        <pc:chgData name="21-748-040_SAI ANEESH LAGISHETTY" userId="S::1602-21-748-040@vce.ac.in::13eeb6d3-c5e2-4acb-b756-69ab223e95c1" providerId="AD" clId="Web-{8C985532-ECE2-4EA7-83BC-F676DC78038E}" dt="2023-02-03T17:59:10.078" v="13" actId="1076"/>
        <pc:sldMkLst>
          <pc:docMk/>
          <pc:sldMk cId="0" sldId="614"/>
        </pc:sldMkLst>
        <pc:picChg chg="mod">
          <ac:chgData name="21-748-040_SAI ANEESH LAGISHETTY" userId="S::1602-21-748-040@vce.ac.in::13eeb6d3-c5e2-4acb-b756-69ab223e95c1" providerId="AD" clId="Web-{8C985532-ECE2-4EA7-83BC-F676DC78038E}" dt="2023-02-03T17:59:10.078" v="13" actId="1076"/>
          <ac:picMkLst>
            <pc:docMk/>
            <pc:sldMk cId="0" sldId="614"/>
            <ac:picMk id="93186" creationId="{00000000-0000-0000-0000-000000000000}"/>
          </ac:picMkLst>
        </pc:picChg>
      </pc:sldChg>
      <pc:sldChg chg="modSp">
        <pc:chgData name="21-748-040_SAI ANEESH LAGISHETTY" userId="S::1602-21-748-040@vce.ac.in::13eeb6d3-c5e2-4acb-b756-69ab223e95c1" providerId="AD" clId="Web-{8C985532-ECE2-4EA7-83BC-F676DC78038E}" dt="2023-02-03T18:12:41.532" v="15" actId="1076"/>
        <pc:sldMkLst>
          <pc:docMk/>
          <pc:sldMk cId="0" sldId="625"/>
        </pc:sldMkLst>
        <pc:picChg chg="mod">
          <ac:chgData name="21-748-040_SAI ANEESH LAGISHETTY" userId="S::1602-21-748-040@vce.ac.in::13eeb6d3-c5e2-4acb-b756-69ab223e95c1" providerId="AD" clId="Web-{8C985532-ECE2-4EA7-83BC-F676DC78038E}" dt="2023-02-03T18:12:41.532" v="15" actId="1076"/>
          <ac:picMkLst>
            <pc:docMk/>
            <pc:sldMk cId="0" sldId="625"/>
            <ac:picMk id="59396" creationId="{00000000-0000-0000-0000-000000000000}"/>
          </ac:picMkLst>
        </pc:picChg>
      </pc:sldChg>
      <pc:sldChg chg="modSp">
        <pc:chgData name="21-748-040_SAI ANEESH LAGISHETTY" userId="S::1602-21-748-040@vce.ac.in::13eeb6d3-c5e2-4acb-b756-69ab223e95c1" providerId="AD" clId="Web-{8C985532-ECE2-4EA7-83BC-F676DC78038E}" dt="2023-02-03T18:16:14.586" v="18" actId="1076"/>
        <pc:sldMkLst>
          <pc:docMk/>
          <pc:sldMk cId="0" sldId="629"/>
        </pc:sldMkLst>
        <pc:picChg chg="mod">
          <ac:chgData name="21-748-040_SAI ANEESH LAGISHETTY" userId="S::1602-21-748-040@vce.ac.in::13eeb6d3-c5e2-4acb-b756-69ab223e95c1" providerId="AD" clId="Web-{8C985532-ECE2-4EA7-83BC-F676DC78038E}" dt="2023-02-03T18:16:14.586" v="18" actId="1076"/>
          <ac:picMkLst>
            <pc:docMk/>
            <pc:sldMk cId="0" sldId="629"/>
            <ac:picMk id="64515" creationId="{00000000-0000-0000-0000-000000000000}"/>
          </ac:picMkLst>
        </pc:picChg>
      </pc:sldChg>
      <pc:sldChg chg="modSp">
        <pc:chgData name="21-748-040_SAI ANEESH LAGISHETTY" userId="S::1602-21-748-040@vce.ac.in::13eeb6d3-c5e2-4acb-b756-69ab223e95c1" providerId="AD" clId="Web-{8C985532-ECE2-4EA7-83BC-F676DC78038E}" dt="2023-02-03T18:20:20.004" v="23" actId="1076"/>
        <pc:sldMkLst>
          <pc:docMk/>
          <pc:sldMk cId="0" sldId="632"/>
        </pc:sldMkLst>
        <pc:picChg chg="mod">
          <ac:chgData name="21-748-040_SAI ANEESH LAGISHETTY" userId="S::1602-21-748-040@vce.ac.in::13eeb6d3-c5e2-4acb-b756-69ab223e95c1" providerId="AD" clId="Web-{8C985532-ECE2-4EA7-83BC-F676DC78038E}" dt="2023-02-03T18:20:20.004" v="23" actId="1076"/>
          <ac:picMkLst>
            <pc:docMk/>
            <pc:sldMk cId="0" sldId="632"/>
            <ac:picMk id="67587" creationId="{00000000-0000-0000-0000-000000000000}"/>
          </ac:picMkLst>
        </pc:picChg>
      </pc:sldChg>
      <pc:sldChg chg="modSp">
        <pc:chgData name="21-748-040_SAI ANEESH LAGISHETTY" userId="S::1602-21-748-040@vce.ac.in::13eeb6d3-c5e2-4acb-b756-69ab223e95c1" providerId="AD" clId="Web-{8C985532-ECE2-4EA7-83BC-F676DC78038E}" dt="2023-02-03T17:52:01.516" v="11" actId="1076"/>
        <pc:sldMkLst>
          <pc:docMk/>
          <pc:sldMk cId="0" sldId="635"/>
        </pc:sldMkLst>
        <pc:spChg chg="mod">
          <ac:chgData name="21-748-040_SAI ANEESH LAGISHETTY" userId="S::1602-21-748-040@vce.ac.in::13eeb6d3-c5e2-4acb-b756-69ab223e95c1" providerId="AD" clId="Web-{8C985532-ECE2-4EA7-83BC-F676DC78038E}" dt="2023-02-03T17:52:01.516" v="11" actId="1076"/>
          <ac:spMkLst>
            <pc:docMk/>
            <pc:sldMk cId="0" sldId="635"/>
            <ac:spMk id="7" creationId="{00000000-0000-0000-0000-000000000000}"/>
          </ac:spMkLst>
        </pc:spChg>
      </pc:sldChg>
    </pc:docChg>
  </pc:docChgLst>
  <pc:docChgLst>
    <pc:chgData name="21-748-040_SAI ANEESH LAGISHETTY" userId="S::1602-21-748-040@vce.ac.in::13eeb6d3-c5e2-4acb-b756-69ab223e95c1" providerId="AD" clId="Web-{0F0224B8-966C-4CCE-A324-E68C9164C9F6}"/>
    <pc:docChg chg="modSld">
      <pc:chgData name="21-748-040_SAI ANEESH LAGISHETTY" userId="S::1602-21-748-040@vce.ac.in::13eeb6d3-c5e2-4acb-b756-69ab223e95c1" providerId="AD" clId="Web-{0F0224B8-966C-4CCE-A324-E68C9164C9F6}" dt="2023-01-30T11:47:36.042" v="4" actId="1076"/>
      <pc:docMkLst>
        <pc:docMk/>
      </pc:docMkLst>
      <pc:sldChg chg="modSp">
        <pc:chgData name="21-748-040_SAI ANEESH LAGISHETTY" userId="S::1602-21-748-040@vce.ac.in::13eeb6d3-c5e2-4acb-b756-69ab223e95c1" providerId="AD" clId="Web-{0F0224B8-966C-4CCE-A324-E68C9164C9F6}" dt="2023-01-30T10:25:46.389" v="0" actId="1076"/>
        <pc:sldMkLst>
          <pc:docMk/>
          <pc:sldMk cId="0" sldId="369"/>
        </pc:sldMkLst>
        <pc:picChg chg="mod">
          <ac:chgData name="21-748-040_SAI ANEESH LAGISHETTY" userId="S::1602-21-748-040@vce.ac.in::13eeb6d3-c5e2-4acb-b756-69ab223e95c1" providerId="AD" clId="Web-{0F0224B8-966C-4CCE-A324-E68C9164C9F6}" dt="2023-01-30T10:25:46.389" v="0" actId="1076"/>
          <ac:picMkLst>
            <pc:docMk/>
            <pc:sldMk cId="0" sldId="369"/>
            <ac:picMk id="517132" creationId="{00000000-0000-0000-0000-000000000000}"/>
          </ac:picMkLst>
        </pc:picChg>
      </pc:sldChg>
      <pc:sldChg chg="modSp">
        <pc:chgData name="21-748-040_SAI ANEESH LAGISHETTY" userId="S::1602-21-748-040@vce.ac.in::13eeb6d3-c5e2-4acb-b756-69ab223e95c1" providerId="AD" clId="Web-{0F0224B8-966C-4CCE-A324-E68C9164C9F6}" dt="2023-01-30T10:29:21.365" v="2" actId="20577"/>
        <pc:sldMkLst>
          <pc:docMk/>
          <pc:sldMk cId="0" sldId="482"/>
        </pc:sldMkLst>
        <pc:spChg chg="mod">
          <ac:chgData name="21-748-040_SAI ANEESH LAGISHETTY" userId="S::1602-21-748-040@vce.ac.in::13eeb6d3-c5e2-4acb-b756-69ab223e95c1" providerId="AD" clId="Web-{0F0224B8-966C-4CCE-A324-E68C9164C9F6}" dt="2023-01-30T10:29:21.365" v="2" actId="20577"/>
          <ac:spMkLst>
            <pc:docMk/>
            <pc:sldMk cId="0" sldId="482"/>
            <ac:spMk id="25603" creationId="{00000000-0000-0000-0000-000000000000}"/>
          </ac:spMkLst>
        </pc:spChg>
      </pc:sldChg>
      <pc:sldChg chg="modSp">
        <pc:chgData name="21-748-040_SAI ANEESH LAGISHETTY" userId="S::1602-21-748-040@vce.ac.in::13eeb6d3-c5e2-4acb-b756-69ab223e95c1" providerId="AD" clId="Web-{0F0224B8-966C-4CCE-A324-E68C9164C9F6}" dt="2023-01-30T11:47:36.042" v="4" actId="1076"/>
        <pc:sldMkLst>
          <pc:docMk/>
          <pc:sldMk cId="0" sldId="614"/>
        </pc:sldMkLst>
        <pc:picChg chg="mod">
          <ac:chgData name="21-748-040_SAI ANEESH LAGISHETTY" userId="S::1602-21-748-040@vce.ac.in::13eeb6d3-c5e2-4acb-b756-69ab223e95c1" providerId="AD" clId="Web-{0F0224B8-966C-4CCE-A324-E68C9164C9F6}" dt="2023-01-30T11:47:36.042" v="4" actId="1076"/>
          <ac:picMkLst>
            <pc:docMk/>
            <pc:sldMk cId="0" sldId="614"/>
            <ac:picMk id="93186" creationId="{00000000-0000-0000-0000-000000000000}"/>
          </ac:picMkLst>
        </pc:picChg>
      </pc:sldChg>
    </pc:docChg>
  </pc:docChgLst>
  <pc:docChgLst>
    <pc:chgData name="21-748-008_DEEKSHITHA RANGOJU" userId="S::1602-21-748-008@vce.ac.in::074a0f09-e64a-428f-9c9f-db448f6a91a4" providerId="AD" clId="Web-{6B002F25-0814-4350-855B-79B3AE62096D}"/>
    <pc:docChg chg="modSld">
      <pc:chgData name="21-748-008_DEEKSHITHA RANGOJU" userId="S::1602-21-748-008@vce.ac.in::074a0f09-e64a-428f-9c9f-db448f6a91a4" providerId="AD" clId="Web-{6B002F25-0814-4350-855B-79B3AE62096D}" dt="2023-01-13T13:09:53.788" v="0" actId="1076"/>
      <pc:docMkLst>
        <pc:docMk/>
      </pc:docMkLst>
      <pc:sldChg chg="modSp">
        <pc:chgData name="21-748-008_DEEKSHITHA RANGOJU" userId="S::1602-21-748-008@vce.ac.in::074a0f09-e64a-428f-9c9f-db448f6a91a4" providerId="AD" clId="Web-{6B002F25-0814-4350-855B-79B3AE62096D}" dt="2023-01-13T13:09:53.788" v="0" actId="1076"/>
        <pc:sldMkLst>
          <pc:docMk/>
          <pc:sldMk cId="0" sldId="712"/>
        </pc:sldMkLst>
        <pc:picChg chg="mod">
          <ac:chgData name="21-748-008_DEEKSHITHA RANGOJU" userId="S::1602-21-748-008@vce.ac.in::074a0f09-e64a-428f-9c9f-db448f6a91a4" providerId="AD" clId="Web-{6B002F25-0814-4350-855B-79B3AE62096D}" dt="2023-01-13T13:09:53.788" v="0" actId="1076"/>
          <ac:picMkLst>
            <pc:docMk/>
            <pc:sldMk cId="0" sldId="712"/>
            <ac:picMk id="174082" creationId="{00000000-0000-0000-0000-000000000000}"/>
          </ac:picMkLst>
        </pc:picChg>
      </pc:sldChg>
    </pc:docChg>
  </pc:docChgLst>
  <pc:docChgLst>
    <pc:chgData name="21-748-044_SAI RAKSHITH REDDY KARRIVEDA" userId="S::1602-21-748-044@vce.ac.in::4a45fe71-4a80-468f-a809-d1436e801b73" providerId="AD" clId="Web-{A5AC312C-1FDF-43B1-8AA3-6273C0A3E498}"/>
    <pc:docChg chg="modSld">
      <pc:chgData name="21-748-044_SAI RAKSHITH REDDY KARRIVEDA" userId="S::1602-21-748-044@vce.ac.in::4a45fe71-4a80-468f-a809-d1436e801b73" providerId="AD" clId="Web-{A5AC312C-1FDF-43B1-8AA3-6273C0A3E498}" dt="2023-02-03T18:39:59.320" v="4" actId="20577"/>
      <pc:docMkLst>
        <pc:docMk/>
      </pc:docMkLst>
      <pc:sldChg chg="modSp">
        <pc:chgData name="21-748-044_SAI RAKSHITH REDDY KARRIVEDA" userId="S::1602-21-748-044@vce.ac.in::4a45fe71-4a80-468f-a809-d1436e801b73" providerId="AD" clId="Web-{A5AC312C-1FDF-43B1-8AA3-6273C0A3E498}" dt="2023-02-03T18:39:59.320" v="4" actId="20577"/>
        <pc:sldMkLst>
          <pc:docMk/>
          <pc:sldMk cId="0" sldId="635"/>
        </pc:sldMkLst>
        <pc:spChg chg="mod">
          <ac:chgData name="21-748-044_SAI RAKSHITH REDDY KARRIVEDA" userId="S::1602-21-748-044@vce.ac.in::4a45fe71-4a80-468f-a809-d1436e801b73" providerId="AD" clId="Web-{A5AC312C-1FDF-43B1-8AA3-6273C0A3E498}" dt="2023-02-03T18:39:59.320" v="4" actId="20577"/>
          <ac:spMkLst>
            <pc:docMk/>
            <pc:sldMk cId="0" sldId="635"/>
            <ac:spMk id="7" creationId="{00000000-0000-0000-0000-000000000000}"/>
          </ac:spMkLst>
        </pc:spChg>
      </pc:sldChg>
    </pc:docChg>
  </pc:docChgLst>
  <pc:docChgLst>
    <pc:chgData name="21-748-048SAKSHITHA AITHA" userId="S::1602-21-748-048@vce.ac.in::121a327f-b6ce-4fdf-84cf-0714ee5bda89" providerId="AD" clId="Web-{645EF58F-9E16-44DD-B606-C5F73FBE93B8}"/>
    <pc:docChg chg="addSld delSld">
      <pc:chgData name="21-748-048SAKSHITHA AITHA" userId="S::1602-21-748-048@vce.ac.in::121a327f-b6ce-4fdf-84cf-0714ee5bda89" providerId="AD" clId="Web-{645EF58F-9E16-44DD-B606-C5F73FBE93B8}" dt="2023-01-29T10:40:38.183" v="1"/>
      <pc:docMkLst>
        <pc:docMk/>
      </pc:docMkLst>
      <pc:sldChg chg="add del">
        <pc:chgData name="21-748-048SAKSHITHA AITHA" userId="S::1602-21-748-048@vce.ac.in::121a327f-b6ce-4fdf-84cf-0714ee5bda89" providerId="AD" clId="Web-{645EF58F-9E16-44DD-B606-C5F73FBE93B8}" dt="2023-01-29T10:40:38.183" v="1"/>
        <pc:sldMkLst>
          <pc:docMk/>
          <pc:sldMk cId="0" sldId="484"/>
        </pc:sldMkLst>
      </pc:sldChg>
    </pc:docChg>
  </pc:docChgLst>
  <pc:docChgLst>
    <pc:chgData name="21-748-048SAKSHITHA AITHA" userId="S::1602-21-748-048@vce.ac.in::121a327f-b6ce-4fdf-84cf-0714ee5bda89" providerId="AD" clId="Web-{A305B3CD-A0E7-46CA-81C5-419F58718E62}"/>
    <pc:docChg chg="addSld delSld">
      <pc:chgData name="21-748-048SAKSHITHA AITHA" userId="S::1602-21-748-048@vce.ac.in::121a327f-b6ce-4fdf-84cf-0714ee5bda89" providerId="AD" clId="Web-{A305B3CD-A0E7-46CA-81C5-419F58718E62}" dt="2023-02-03T13:20:44.578" v="1"/>
      <pc:docMkLst>
        <pc:docMk/>
      </pc:docMkLst>
      <pc:sldChg chg="new del">
        <pc:chgData name="21-748-048SAKSHITHA AITHA" userId="S::1602-21-748-048@vce.ac.in::121a327f-b6ce-4fdf-84cf-0714ee5bda89" providerId="AD" clId="Web-{A305B3CD-A0E7-46CA-81C5-419F58718E62}" dt="2023-02-03T13:20:44.578" v="1"/>
        <pc:sldMkLst>
          <pc:docMk/>
          <pc:sldMk cId="1739114030" sldId="71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95.wmf"/><Relationship Id="rId5" Type="http://schemas.openxmlformats.org/officeDocument/2006/relationships/image" Target="../media/image92.wmf"/><Relationship Id="rId4" Type="http://schemas.openxmlformats.org/officeDocument/2006/relationships/image" Target="../media/image9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95.wmf"/><Relationship Id="rId5" Type="http://schemas.openxmlformats.org/officeDocument/2006/relationships/image" Target="../media/image92.wmf"/><Relationship Id="rId4" Type="http://schemas.openxmlformats.org/officeDocument/2006/relationships/image" Target="../media/image9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95.wmf"/><Relationship Id="rId5" Type="http://schemas.openxmlformats.org/officeDocument/2006/relationships/image" Target="../media/image92.wmf"/><Relationship Id="rId4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90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INTEL 8051 - MICROCONTROLLER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6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50BEAD-1A61-4D60-9504-D27887E64A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INTEL 8051 - MICROCONTROLLER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0A0CFC6-55C8-4359-B302-122D71DDC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DCEEE-CE10-4A5B-9744-AF7E738B6EA7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829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294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8578C8-8727-4B7C-906E-A688149B0B5C}" type="slidenum">
              <a:rPr lang="en-US" altLang="zh-CN" sz="1200">
                <a:latin typeface="Calibri" pitchFamily="34" charset="0"/>
              </a:rPr>
              <a:pPr algn="r"/>
              <a:t>19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0DCEEE-CE10-4A5B-9744-AF7E738B6EA7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8294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8294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98578C8-8727-4B7C-906E-A688149B0B5C}" type="slidenum">
              <a:rPr lang="en-US" altLang="zh-CN" sz="1200">
                <a:latin typeface="Calibri" pitchFamily="34" charset="0"/>
              </a:rPr>
              <a:pPr algn="r"/>
              <a:t>86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"/>
            <a:ext cx="9144000" cy="1143000"/>
          </a:xfrm>
        </p:spPr>
        <p:txBody>
          <a:bodyPr/>
          <a:lstStyle>
            <a:lvl1pPr>
              <a:defRPr sz="40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324" y="1214422"/>
            <a:ext cx="8786874" cy="5143536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36C91EAE-D47C-478B-B310-2F45A2484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44" y="1142984"/>
            <a:ext cx="4352956" cy="5357850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2984"/>
            <a:ext cx="4352956" cy="5357850"/>
          </a:xfrm>
        </p:spPr>
        <p:txBody>
          <a:bodyPr/>
          <a:lstStyle>
            <a:lvl1pPr>
              <a:defRPr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24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20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3pPr>
            <a:lvl4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800">
                <a:solidFill>
                  <a:srgbClr val="92D050"/>
                </a:solidFill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607703D2-2CD9-4375-ADBC-8FD9485A2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</p:spPr>
        <p:txBody>
          <a:bodyPr/>
          <a:lstStyle>
            <a:lvl1pPr>
              <a:defRPr sz="4000" b="1">
                <a:solidFill>
                  <a:srgbClr val="FFC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7150E92B-C567-477E-B3F9-9B11DA11F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00875" y="6572250"/>
            <a:ext cx="2133600" cy="476250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Bradley Hand ITC" pitchFamily="66" charset="0"/>
              </a:defRPr>
            </a:lvl1pPr>
          </a:lstStyle>
          <a:p>
            <a:pPr>
              <a:defRPr/>
            </a:pPr>
            <a:fld id="{8F729FDA-7A42-463A-A50C-CE2B7301A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Mr. P. Suresh Venugopal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16860-1135-46C5-BABD-C7F3FA6AD4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717996D-9438-4F54-B066-0A194EB5143F}" type="datetime2">
              <a:rPr lang="en-US"/>
              <a:pPr>
                <a:defRPr/>
              </a:pPr>
              <a:t>Friday, February 3, 2023</a:t>
            </a:fld>
            <a:endParaRPr lang="en-US"/>
          </a:p>
        </p:txBody>
      </p:sp>
      <p:sp>
        <p:nvSpPr>
          <p:cNvPr id="66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04FAFA-56BF-46BE-A7D4-9C82EBD0C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6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4" grpId="0"/>
      <p:bldP spid="668675" grpId="0" build="p">
        <p:tmplLst>
          <p:tmpl lvl="1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4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86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0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91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93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9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95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58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9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95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9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95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slide" Target="slide5.xml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6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75.png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74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86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89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89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89.w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39.bin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8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13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1722909"/>
            <a:ext cx="9144000" cy="3643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8435" name="WordArt 5"/>
          <p:cNvSpPr>
            <a:spLocks noChangeArrowheads="1" noChangeShapeType="1" noTextEdit="1"/>
          </p:cNvSpPr>
          <p:nvPr/>
        </p:nvSpPr>
        <p:spPr bwMode="auto">
          <a:xfrm>
            <a:off x="295275" y="-357188"/>
            <a:ext cx="7920038" cy="4143376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IN" sz="3600" b="1" kern="10">
                <a:ln w="9525">
                  <a:solidFill>
                    <a:srgbClr val="CC99FF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Calibri"/>
              </a:rPr>
              <a:t>8051</a:t>
            </a:r>
          </a:p>
          <a:p>
            <a:pPr algn="ctr"/>
            <a:r>
              <a:rPr lang="en-IN" sz="3600" b="1" kern="10">
                <a:ln w="9525">
                  <a:solidFill>
                    <a:srgbClr val="CC99FF"/>
                  </a:solidFill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Calibri"/>
              </a:rPr>
              <a:t>Microcontroller</a:t>
            </a:r>
          </a:p>
          <a:p>
            <a:pPr algn="ctr"/>
            <a:endParaRPr lang="en-IN" sz="3600" b="1" kern="10">
              <a:ln w="9525">
                <a:solidFill>
                  <a:srgbClr val="CC99FF"/>
                </a:solidFill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95375" y="5143500"/>
            <a:ext cx="64770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>
              <a:spcBef>
                <a:spcPct val="20000"/>
              </a:spcBef>
              <a:defRPr/>
            </a:pPr>
            <a:endParaRPr lang="en-US" sz="3200" b="1" kern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7613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714488"/>
            <a:ext cx="7143769" cy="407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AutoShape 6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8201" name="AutoShape 11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8202" name="AutoShape 12"/>
          <p:cNvSpPr>
            <a:spLocks noChangeArrowheads="1"/>
          </p:cNvSpPr>
          <p:nvPr/>
        </p:nvSpPr>
        <p:spPr bwMode="auto">
          <a:xfrm rot="10800000">
            <a:off x="2235200" y="4622800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AutoShape 1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90480" name="AutoShape 16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481" name="AutoShape 17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205" name="Line 1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06" name="AutoShape 26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</p:txBody>
      </p:sp>
      <p:sp>
        <p:nvSpPr>
          <p:cNvPr id="8207" name="Line 28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08" name="Line 29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09" name="Line 30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0" name="Line 31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1" name="Line 32"/>
          <p:cNvSpPr>
            <a:spLocks noChangeShapeType="1"/>
          </p:cNvSpPr>
          <p:nvPr/>
        </p:nvSpPr>
        <p:spPr bwMode="auto">
          <a:xfrm>
            <a:off x="3060700" y="5029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2" name="Line 33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3" name="Line 34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4" name="Line 35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5" name="Line 36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16" name="Line 37"/>
          <p:cNvSpPr>
            <a:spLocks noChangeShapeType="1"/>
          </p:cNvSpPr>
          <p:nvPr/>
        </p:nvSpPr>
        <p:spPr bwMode="auto">
          <a:xfrm flipV="1">
            <a:off x="3429000" y="42545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7" name="Line 45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18" name="Line 48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6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3" name="Equation" r:id="rId7" imgW="342720" imgH="177480" progId="">
                  <p:embed/>
                </p:oleObj>
              </mc:Choice>
              <mc:Fallback>
                <p:oleObj name="Equation" r:id="rId7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9" name="Line 55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0" name="Line 56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1" name="Line 57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2" name="Line 58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3" name="Line 59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4" name="Line 60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5" name="Line 61"/>
          <p:cNvSpPr>
            <a:spLocks noChangeShapeType="1"/>
          </p:cNvSpPr>
          <p:nvPr/>
        </p:nvSpPr>
        <p:spPr bwMode="auto">
          <a:xfrm>
            <a:off x="4432300" y="40513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8226" name="AutoShape 6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</p:txBody>
      </p:sp>
      <p:sp>
        <p:nvSpPr>
          <p:cNvPr id="8227" name="Line 6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28" name="Text Box 74"/>
          <p:cNvSpPr txBox="1">
            <a:spLocks noChangeArrowheads="1"/>
          </p:cNvSpPr>
          <p:nvPr/>
        </p:nvSpPr>
        <p:spPr bwMode="auto">
          <a:xfrm>
            <a:off x="7524750" y="3429000"/>
            <a:ext cx="1619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8229" name="Line 77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8230" name="Rectangle 78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</a:t>
            </a:r>
          </a:p>
        </p:txBody>
      </p:sp>
      <p:sp>
        <p:nvSpPr>
          <p:cNvPr id="8231" name="AutoShape 85"/>
          <p:cNvSpPr>
            <a:spLocks noChangeArrowheads="1"/>
          </p:cNvSpPr>
          <p:nvPr/>
        </p:nvSpPr>
        <p:spPr bwMode="auto">
          <a:xfrm>
            <a:off x="74549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8232" name="Line 86"/>
          <p:cNvSpPr>
            <a:spLocks noChangeShapeType="1"/>
          </p:cNvSpPr>
          <p:nvPr/>
        </p:nvSpPr>
        <p:spPr bwMode="auto">
          <a:xfrm>
            <a:off x="8293100" y="2387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8197" name="Object 8"/>
          <p:cNvGraphicFramePr>
            <a:graphicFrameLocks noChangeAspect="1"/>
          </p:cNvGraphicFramePr>
          <p:nvPr/>
        </p:nvGraphicFramePr>
        <p:xfrm>
          <a:off x="119063" y="5816600"/>
          <a:ext cx="11033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4" name="Equation" r:id="rId9" imgW="647640" imgH="241200" progId="">
                  <p:embed/>
                </p:oleObj>
              </mc:Choice>
              <mc:Fallback>
                <p:oleObj name="Equation" r:id="rId9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5816600"/>
                        <a:ext cx="110331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9"/>
          <p:cNvGraphicFramePr>
            <a:graphicFrameLocks noChangeAspect="1"/>
          </p:cNvGraphicFramePr>
          <p:nvPr/>
        </p:nvGraphicFramePr>
        <p:xfrm>
          <a:off x="533400" y="3657600"/>
          <a:ext cx="666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5" name="Equation" r:id="rId11" imgW="266400" imgH="164880" progId="">
                  <p:embed/>
                </p:oleObj>
              </mc:Choice>
              <mc:Fallback>
                <p:oleObj name="Equation" r:id="rId11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666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0"/>
          <p:cNvGraphicFramePr>
            <a:graphicFrameLocks noChangeAspect="1"/>
          </p:cNvGraphicFramePr>
          <p:nvPr/>
        </p:nvGraphicFramePr>
        <p:xfrm>
          <a:off x="228600" y="3048000"/>
          <a:ext cx="10668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6" name="Equation" r:id="rId13" imgW="457200" imgH="177480" progId="">
                  <p:embed/>
                </p:oleObj>
              </mc:Choice>
              <mc:Fallback>
                <p:oleObj name="Equation" r:id="rId13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048000"/>
                        <a:ext cx="10668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(5 Bit)</a:t>
            </a: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9226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0</a:t>
            </a:r>
          </a:p>
        </p:txBody>
      </p:sp>
      <p:sp>
        <p:nvSpPr>
          <p:cNvPr id="9227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9228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9229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232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3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4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35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6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7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38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39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0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1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2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5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6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3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4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7" name="Equation" r:id="rId7" imgW="342720" imgH="177480" progId="">
                  <p:embed/>
                </p:oleObj>
              </mc:Choice>
              <mc:Fallback>
                <p:oleObj name="Equation" r:id="rId7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5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6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48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49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50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1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252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9253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9254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5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256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13 Bit Timer / Counter</a:t>
            </a:r>
          </a:p>
        </p:txBody>
      </p:sp>
      <p:sp>
        <p:nvSpPr>
          <p:cNvPr id="9257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1FFFh  (0001111111111111)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9221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name="Equation" r:id="rId9" imgW="647640" imgH="241200" progId="">
                  <p:embed/>
                </p:oleObj>
              </mc:Choice>
              <mc:Fallback>
                <p:oleObj name="Equation" r:id="rId9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9" name="Equation" r:id="rId11" imgW="266400" imgH="164880" progId="">
                  <p:embed/>
                </p:oleObj>
              </mc:Choice>
              <mc:Fallback>
                <p:oleObj name="Equation" r:id="rId11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0" name="Equation" r:id="rId13" imgW="457200" imgH="177480" progId="">
                  <p:embed/>
                </p:oleObj>
              </mc:Choice>
              <mc:Fallback>
                <p:oleObj name="Equation" r:id="rId13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10250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1</a:t>
            </a:r>
          </a:p>
        </p:txBody>
      </p:sp>
      <p:sp>
        <p:nvSpPr>
          <p:cNvPr id="1025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1025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1025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25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5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5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5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6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89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0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6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0244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1" name="Equation" r:id="rId7" imgW="342720" imgH="177480" progId="">
                  <p:embed/>
                </p:oleObj>
              </mc:Choice>
              <mc:Fallback>
                <p:oleObj name="Equation" r:id="rId7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027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027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1027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7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0280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16 Bit Timer / Counter</a:t>
            </a:r>
          </a:p>
        </p:txBody>
      </p:sp>
      <p:sp>
        <p:nvSpPr>
          <p:cNvPr id="10281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FFFFh  (1111111111111111)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10245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2" name="Equation" r:id="rId9" imgW="647640" imgH="241200" progId="">
                  <p:embed/>
                </p:oleObj>
              </mc:Choice>
              <mc:Fallback>
                <p:oleObj name="Equation" r:id="rId9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3" name="Equation" r:id="rId11" imgW="266400" imgH="164880" progId="">
                  <p:embed/>
                </p:oleObj>
              </mc:Choice>
              <mc:Fallback>
                <p:oleObj name="Equation" r:id="rId11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4" name="Equation" r:id="rId13" imgW="457200" imgH="177480" progId="">
                  <p:embed/>
                </p:oleObj>
              </mc:Choice>
              <mc:Fallback>
                <p:oleObj name="Equation" r:id="rId13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AutoShape 39"/>
          <p:cNvSpPr>
            <a:spLocks noChangeArrowheads="1"/>
          </p:cNvSpPr>
          <p:nvPr/>
        </p:nvSpPr>
        <p:spPr bwMode="auto">
          <a:xfrm>
            <a:off x="3352800" y="4724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273" name="Line 45"/>
          <p:cNvSpPr>
            <a:spLocks noChangeShapeType="1"/>
          </p:cNvSpPr>
          <p:nvPr/>
        </p:nvSpPr>
        <p:spPr bwMode="auto">
          <a:xfrm>
            <a:off x="5181600" y="297180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74" name="Line 46"/>
          <p:cNvSpPr>
            <a:spLocks noChangeShapeType="1"/>
          </p:cNvSpPr>
          <p:nvPr/>
        </p:nvSpPr>
        <p:spPr bwMode="auto">
          <a:xfrm flipV="1">
            <a:off x="3962400" y="3505200"/>
            <a:ext cx="0" cy="1295400"/>
          </a:xfrm>
          <a:prstGeom prst="line">
            <a:avLst/>
          </a:prstGeom>
          <a:noFill/>
          <a:ln w="111125">
            <a:solidFill>
              <a:srgbClr val="FF0000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75" name="AutoShape 47"/>
          <p:cNvSpPr>
            <a:spLocks noChangeArrowheads="1"/>
          </p:cNvSpPr>
          <p:nvPr/>
        </p:nvSpPr>
        <p:spPr bwMode="auto">
          <a:xfrm>
            <a:off x="3619500" y="3911600"/>
            <a:ext cx="685800" cy="533400"/>
          </a:xfrm>
          <a:prstGeom prst="flowChartExtra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48"/>
          <p:cNvSpPr>
            <a:spLocks noChangeShapeType="1"/>
          </p:cNvSpPr>
          <p:nvPr/>
        </p:nvSpPr>
        <p:spPr bwMode="auto">
          <a:xfrm flipH="1">
            <a:off x="4114800" y="41783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77" name="Text Box 49"/>
          <p:cNvSpPr txBox="1">
            <a:spLocks noChangeArrowheads="1"/>
          </p:cNvSpPr>
          <p:nvPr/>
        </p:nvSpPr>
        <p:spPr bwMode="auto">
          <a:xfrm>
            <a:off x="4267200" y="38354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alibri" pitchFamily="34" charset="0"/>
              </a:rPr>
              <a:t>Reload</a:t>
            </a:r>
          </a:p>
        </p:txBody>
      </p:sp>
      <p:sp>
        <p:nvSpPr>
          <p:cNvPr id="11278" name="Rectangle 50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1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2</a:t>
            </a:r>
          </a:p>
        </p:txBody>
      </p:sp>
      <p:sp>
        <p:nvSpPr>
          <p:cNvPr id="11279" name="Text Box 51"/>
          <p:cNvSpPr txBox="1">
            <a:spLocks noChangeArrowheads="1"/>
          </p:cNvSpPr>
          <p:nvPr/>
        </p:nvSpPr>
        <p:spPr bwMode="auto">
          <a:xfrm>
            <a:off x="685800" y="1295400"/>
            <a:ext cx="8077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8 Bit Timer / Counter with AUTORELOAD</a:t>
            </a:r>
          </a:p>
        </p:txBody>
      </p:sp>
      <p:sp>
        <p:nvSpPr>
          <p:cNvPr id="11280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28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1128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1128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58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28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8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8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8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29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3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4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29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5" name="Equation" r:id="rId7" imgW="342720" imgH="177480" progId="">
                  <p:embed/>
                </p:oleObj>
              </mc:Choice>
              <mc:Fallback>
                <p:oleObj name="Equation" r:id="rId7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TH1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1310" name="Text Box 4"/>
          <p:cNvSpPr txBox="1">
            <a:spLocks noChangeArrowheads="1"/>
          </p:cNvSpPr>
          <p:nvPr/>
        </p:nvSpPr>
        <p:spPr bwMode="auto">
          <a:xfrm>
            <a:off x="7500938" y="27860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11311" name="Text Box 47"/>
          <p:cNvSpPr txBox="1">
            <a:spLocks noChangeArrowheads="1"/>
          </p:cNvSpPr>
          <p:nvPr/>
        </p:nvSpPr>
        <p:spPr bwMode="auto">
          <a:xfrm>
            <a:off x="438150" y="5845175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FFh  (11111111)</a:t>
            </a:r>
            <a:endParaRPr lang="en-US" sz="3200" b="1">
              <a:latin typeface="Calibri" pitchFamily="34" charset="0"/>
            </a:endParaRPr>
          </a:p>
        </p:txBody>
      </p:sp>
      <p:graphicFrame>
        <p:nvGraphicFramePr>
          <p:cNvPr id="11269" name="Object 8"/>
          <p:cNvGraphicFramePr>
            <a:graphicFrameLocks noChangeAspect="1"/>
          </p:cNvGraphicFramePr>
          <p:nvPr/>
        </p:nvGraphicFramePr>
        <p:xfrm>
          <a:off x="288925" y="4479925"/>
          <a:ext cx="5588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6" name="Equation" r:id="rId9" imgW="647640" imgH="241200" progId="">
                  <p:embed/>
                </p:oleObj>
              </mc:Choice>
              <mc:Fallback>
                <p:oleObj name="Equation" r:id="rId9" imgW="647640" imgH="2412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4479925"/>
                        <a:ext cx="558800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9"/>
          <p:cNvGraphicFramePr>
            <a:graphicFrameLocks noChangeAspect="1"/>
          </p:cNvGraphicFramePr>
          <p:nvPr/>
        </p:nvGraphicFramePr>
        <p:xfrm>
          <a:off x="498475" y="3517900"/>
          <a:ext cx="3381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Equation" r:id="rId11" imgW="266400" imgH="164880" progId="">
                  <p:embed/>
                </p:oleObj>
              </mc:Choice>
              <mc:Fallback>
                <p:oleObj name="Equation" r:id="rId11" imgW="266400" imgH="1648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3517900"/>
                        <a:ext cx="3381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0"/>
          <p:cNvGraphicFramePr>
            <a:graphicFrameLocks noChangeAspect="1"/>
          </p:cNvGraphicFramePr>
          <p:nvPr/>
        </p:nvGraphicFramePr>
        <p:xfrm>
          <a:off x="344488" y="3244850"/>
          <a:ext cx="541337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8" name="Equation" r:id="rId13" imgW="457200" imgH="177480" progId="">
                  <p:embed/>
                </p:oleObj>
              </mc:Choice>
              <mc:Fallback>
                <p:oleObj name="Equation" r:id="rId13" imgW="457200" imgH="17748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244850"/>
                        <a:ext cx="541337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Timers</a:t>
            </a:r>
          </a:p>
        </p:txBody>
      </p:sp>
      <p:sp>
        <p:nvSpPr>
          <p:cNvPr id="76803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 b="1">
                <a:ea typeface="Calibri" pitchFamily="34" charset="0"/>
              </a:rPr>
              <a:t>Example: </a:t>
            </a:r>
            <a:r>
              <a:rPr lang="en-US">
                <a:ea typeface="Calibri" pitchFamily="34" charset="0"/>
              </a:rPr>
              <a:t>Indicate which mode and which timer are selected for each of the following.</a:t>
            </a:r>
          </a:p>
          <a:p>
            <a:pPr algn="just" eaLnBrk="1" hangingPunct="1">
              <a:buFontTx/>
              <a:buNone/>
            </a:pPr>
            <a:r>
              <a:rPr lang="pt-BR">
                <a:ea typeface="Calibri" pitchFamily="34" charset="0"/>
              </a:rPr>
              <a:t>	</a:t>
            </a:r>
            <a:r>
              <a:rPr lang="pt-BR" b="1">
                <a:solidFill>
                  <a:srgbClr val="00B0F0"/>
                </a:solidFill>
                <a:ea typeface="Calibri" pitchFamily="34" charset="0"/>
              </a:rPr>
              <a:t>(a) MOV TMOD, #01H (b) MOV TMOD, #20H (c) MOV TMOD, #12H</a:t>
            </a:r>
          </a:p>
          <a:p>
            <a:pPr algn="just" eaLnBrk="1" hangingPunct="1">
              <a:buFontTx/>
              <a:buNone/>
            </a:pPr>
            <a:endParaRPr lang="pt-BR">
              <a:solidFill>
                <a:srgbClr val="00B0F0"/>
              </a:solidFill>
              <a:ea typeface="Calibri" pitchFamily="34" charset="0"/>
            </a:endParaRPr>
          </a:p>
          <a:p>
            <a:pPr algn="just" eaLnBrk="1" hangingPunct="1"/>
            <a:r>
              <a:rPr lang="en-US" b="1">
                <a:ea typeface="Calibri" pitchFamily="34" charset="0"/>
              </a:rPr>
              <a:t>Solution: </a:t>
            </a:r>
            <a:r>
              <a:rPr lang="en-US">
                <a:ea typeface="Calibri" pitchFamily="34" charset="0"/>
              </a:rPr>
              <a:t>We convert the value from hex to binary. 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(a) TMOD = 00000001, mode 1 of timer 0 is selected.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(b) TMOD = 00100000, mode 2 of timer 1 is selected.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(c) TMOD = 00010010, mode 2 of timer 0, and mode 1 of timer 1        </a:t>
            </a:r>
          </a:p>
          <a:p>
            <a:pPr lvl="1" algn="just" eaLnBrk="1" hangingPunct="1">
              <a:buFontTx/>
              <a:buNone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                      are selected.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680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C27FEA-7D7C-47B4-B90F-7B40F5B4F15B}" type="slidenum">
              <a:rPr lang="en-US"/>
              <a:pPr>
                <a:defRPr/>
              </a:pPr>
              <a:t>104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429000"/>
            <a:ext cx="43243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Timers</a:t>
            </a:r>
          </a:p>
        </p:txBody>
      </p:sp>
      <p:sp>
        <p:nvSpPr>
          <p:cNvPr id="77828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500312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Find the timer’s clock frequency and its period for various 8051-based system, with the crystal frequency 11.0592 MHz when C/T bit of TMOD is 0.</a:t>
            </a:r>
            <a:endParaRPr lang="en-US" b="1">
              <a:solidFill>
                <a:srgbClr val="00B0F0"/>
              </a:solidFill>
              <a:ea typeface="Calibri" pitchFamily="34" charset="0"/>
            </a:endParaRPr>
          </a:p>
          <a:p>
            <a:pPr algn="just" eaLnBrk="1" hangingPunct="1"/>
            <a:endParaRPr lang="en-US" b="1">
              <a:solidFill>
                <a:srgbClr val="00B0F0"/>
              </a:solidFill>
              <a:ea typeface="Calibri" pitchFamily="34" charset="0"/>
            </a:endParaRPr>
          </a:p>
          <a:p>
            <a:pPr eaLnBrk="1" hangingPunct="1"/>
            <a:r>
              <a:rPr lang="en-US" b="1">
                <a:ea typeface="Calibri" pitchFamily="34" charset="0"/>
              </a:rPr>
              <a:t>Solution: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7830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C65AA3-A8F6-40EF-911F-2E7AAC439350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214438" y="4572000"/>
            <a:ext cx="7000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/>
            <a:r>
              <a:rPr lang="de-DE" sz="2800">
                <a:solidFill>
                  <a:srgbClr val="00B0F0"/>
                </a:solidFill>
                <a:latin typeface="Calibri" pitchFamily="34" charset="0"/>
              </a:rPr>
              <a:t>1/12 × 11.0529 MHz = 921.6 MHz;</a:t>
            </a:r>
          </a:p>
          <a:p>
            <a:pPr lvl="2"/>
            <a:endParaRPr lang="de-DE" sz="2800">
              <a:solidFill>
                <a:srgbClr val="00B0F0"/>
              </a:solidFill>
              <a:latin typeface="Calibri" pitchFamily="34" charset="0"/>
            </a:endParaRPr>
          </a:p>
          <a:p>
            <a:pPr lvl="2"/>
            <a:r>
              <a:rPr lang="en-US" sz="2800">
                <a:solidFill>
                  <a:srgbClr val="00B0F0"/>
                </a:solidFill>
                <a:latin typeface="Calibri" pitchFamily="34" charset="0"/>
              </a:rPr>
              <a:t>T = 1/921.6 kHz = 1.085 us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7"/>
          <p:cNvSpPr>
            <a:spLocks noGrp="1"/>
          </p:cNvSpPr>
          <p:nvPr>
            <p:ph type="title"/>
          </p:nvPr>
        </p:nvSpPr>
        <p:spPr>
          <a:xfrm>
            <a:off x="0" y="2643188"/>
            <a:ext cx="9144000" cy="1143000"/>
          </a:xfrm>
        </p:spPr>
        <p:txBody>
          <a:bodyPr/>
          <a:lstStyle/>
          <a:p>
            <a:pPr eaLnBrk="1" hangingPunct="1"/>
            <a:r>
              <a:rPr lang="en-US" sz="13800">
                <a:latin typeface="Curlz MT" pitchFamily="82" charset="0"/>
                <a:ea typeface="Calibri" pitchFamily="34" charset="0"/>
              </a:rPr>
              <a:t>8051 </a:t>
            </a:r>
            <a:br>
              <a:rPr lang="en-US" sz="13800">
                <a:latin typeface="Curlz MT" pitchFamily="82" charset="0"/>
                <a:ea typeface="Calibri" pitchFamily="34" charset="0"/>
              </a:rPr>
            </a:br>
            <a:r>
              <a:rPr lang="en-US" sz="13800">
                <a:latin typeface="Curlz MT" pitchFamily="82" charset="0"/>
                <a:ea typeface="Calibri" pitchFamily="34" charset="0"/>
              </a:rPr>
              <a:t>Serial </a:t>
            </a:r>
            <a:br>
              <a:rPr lang="en-US" sz="13800">
                <a:latin typeface="Curlz MT" pitchFamily="82" charset="0"/>
                <a:ea typeface="Calibri" pitchFamily="34" charset="0"/>
              </a:rPr>
            </a:br>
            <a:r>
              <a:rPr lang="en-US" sz="13800">
                <a:latin typeface="Curlz MT" pitchFamily="82" charset="0"/>
                <a:ea typeface="Calibri" pitchFamily="34" charset="0"/>
              </a:rPr>
              <a:t>Port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885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09E33E-E4C1-4867-B38C-E951FC12A421}" type="slidenum">
              <a:rPr lang="en-US"/>
              <a:pPr>
                <a:defRPr/>
              </a:pPr>
              <a:t>106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Basics of Serial Communication</a:t>
            </a:r>
          </a:p>
        </p:txBody>
      </p:sp>
      <p:sp>
        <p:nvSpPr>
          <p:cNvPr id="79875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714625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Computers transfer data in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</a:t>
            </a:r>
            <a:r>
              <a:rPr lang="en-US">
                <a:ea typeface="Calibri" pitchFamily="34" charset="0"/>
              </a:rPr>
              <a:t> ways:</a:t>
            </a:r>
          </a:p>
          <a:p>
            <a:pPr lvl="1" algn="just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Parallel:</a:t>
            </a:r>
            <a:r>
              <a:rPr lang="en-US">
                <a:ea typeface="Calibri" pitchFamily="34" charset="0"/>
              </a:rPr>
              <a:t> Often 8 or more lines (wire conductors) are used to transfer data to a device that is only a few feet away.</a:t>
            </a:r>
          </a:p>
          <a:p>
            <a:pPr lvl="1" algn="just" eaLnBrk="1" hangingPunct="1"/>
            <a:endParaRPr lang="en-US">
              <a:ea typeface="Calibri" pitchFamily="34" charset="0"/>
            </a:endParaRPr>
          </a:p>
          <a:p>
            <a:pPr lvl="1" algn="just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Serial:</a:t>
            </a:r>
            <a:r>
              <a:rPr lang="en-US">
                <a:ea typeface="Calibri" pitchFamily="34" charset="0"/>
              </a:rPr>
              <a:t> To transfer to a device located many meters away, the serial method is used. The data is sent one bit at a time.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987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28A251-4F7C-490F-95F4-24AC6CFEE59F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8" y="4143375"/>
            <a:ext cx="618490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Basics of Serial Communication</a:t>
            </a:r>
          </a:p>
        </p:txBody>
      </p:sp>
      <p:sp>
        <p:nvSpPr>
          <p:cNvPr id="80899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2149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ea typeface="Calibri" pitchFamily="34" charset="0"/>
              </a:rPr>
              <a:t>Serial data communication uses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</a:t>
            </a:r>
            <a:r>
              <a:rPr lang="en-US">
                <a:ea typeface="Calibri" pitchFamily="34" charset="0"/>
              </a:rPr>
              <a:t> methods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Synchronous</a:t>
            </a:r>
            <a:r>
              <a:rPr lang="en-US">
                <a:ea typeface="Calibri" pitchFamily="34" charset="0"/>
              </a:rPr>
              <a:t> method transfers a block of data at a time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Asynchronous</a:t>
            </a:r>
            <a:r>
              <a:rPr lang="en-US">
                <a:ea typeface="Calibri" pitchFamily="34" charset="0"/>
              </a:rPr>
              <a:t> method transfers a single byte at a time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endParaRPr lang="en-US">
              <a:ea typeface="Calibri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ea typeface="Calibri" pitchFamily="34" charset="0"/>
              </a:rPr>
              <a:t>There are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special IC’s</a:t>
            </a:r>
            <a:r>
              <a:rPr lang="en-US">
                <a:ea typeface="Calibri" pitchFamily="34" charset="0"/>
              </a:rPr>
              <a:t> made by many manufacturers for serial communications.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UART</a:t>
            </a:r>
            <a:r>
              <a:rPr lang="en-US">
                <a:ea typeface="Calibri" pitchFamily="34" charset="0"/>
              </a:rPr>
              <a:t> (universal asynchronous Receiver transmitter)</a:t>
            </a:r>
          </a:p>
          <a:p>
            <a:pPr lvl="1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USART </a:t>
            </a:r>
            <a:r>
              <a:rPr lang="en-US">
                <a:ea typeface="Calibri" pitchFamily="34" charset="0"/>
              </a:rPr>
              <a:t>(universal synchronous-asynchronous Receiver-transmitter)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090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05F6F7-CC5A-4EBE-B5E6-673E34F60789}" type="slidenum">
              <a:rPr lang="en-US"/>
              <a:pPr>
                <a:defRPr/>
              </a:pPr>
              <a:t>108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– Start &amp; Stop Bit</a:t>
            </a:r>
          </a:p>
        </p:txBody>
      </p:sp>
      <p:sp>
        <p:nvSpPr>
          <p:cNvPr id="8192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serial data communication is widely used for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character-oriented</a:t>
            </a:r>
            <a:r>
              <a:rPr lang="en-US">
                <a:ea typeface="Calibri" pitchFamily="34" charset="0"/>
              </a:rPr>
              <a:t> transmissions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Each character is placed in between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start and stop bits</a:t>
            </a:r>
            <a:r>
              <a:rPr lang="en-US">
                <a:ea typeface="Calibri" pitchFamily="34" charset="0"/>
              </a:rPr>
              <a:t>, this is called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framing.</a:t>
            </a:r>
          </a:p>
          <a:p>
            <a:pPr lvl="1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Block-oriented</a:t>
            </a:r>
            <a:r>
              <a:rPr lang="en-US">
                <a:ea typeface="Calibri" pitchFamily="34" charset="0"/>
              </a:rPr>
              <a:t> data transfers use the synchronous method.</a:t>
            </a:r>
          </a:p>
          <a:p>
            <a:pPr lvl="1" eaLnBrk="1" hangingPunct="1">
              <a:buFontTx/>
              <a:buNone/>
            </a:pPr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The start bit is always one bit, but the stop bit can be one or two bits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66FFFF"/>
                </a:solidFill>
                <a:ea typeface="Calibri" pitchFamily="34" charset="0"/>
              </a:rPr>
              <a:t>The start bit is always a 0 (low) and the stop bit(s) is 1 (high)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192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C35A0D-90C3-448B-B832-68C33F92C731}" type="slidenum">
              <a:rPr lang="en-US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142984"/>
            <a:ext cx="664373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Asynchronous – Start &amp; Stop Bit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294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44AD53-58B6-4777-8AC0-AFE4A63B0D8C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75" y="1227138"/>
            <a:ext cx="7816850" cy="484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Data Transfer Rate</a:t>
            </a:r>
          </a:p>
        </p:txBody>
      </p:sp>
      <p:sp>
        <p:nvSpPr>
          <p:cNvPr id="83971" name="Content Placeholder 6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5143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 rate of data transfer in serial data communication is stated in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bps</a:t>
            </a:r>
            <a:r>
              <a:rPr lang="en-US">
                <a:ea typeface="Calibri" pitchFamily="34" charset="0"/>
              </a:rPr>
              <a:t> (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bits per second</a:t>
            </a:r>
            <a:r>
              <a:rPr lang="en-US">
                <a:ea typeface="Calibri" pitchFamily="34" charset="0"/>
              </a:rPr>
              <a:t>).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Another widely used terminology for bps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baud rate.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It is modem terminology and is defined as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the number of signal changes per second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In modems, there are occasions when a single change of signal transfers several bits of data</a:t>
            </a:r>
          </a:p>
          <a:p>
            <a:pPr lvl="1"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As far as 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conductor wire </a:t>
            </a:r>
            <a:r>
              <a:rPr lang="en-US">
                <a:ea typeface="Calibri" pitchFamily="34" charset="0"/>
              </a:rPr>
              <a:t>is concerned,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the baud rate and bps are the same.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39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E2C81D-38B0-4A48-8D1A-21D946473D96}" type="slidenum">
              <a:rPr lang="en-US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</a:t>
            </a:r>
          </a:p>
        </p:txBody>
      </p:sp>
      <p:sp>
        <p:nvSpPr>
          <p:cNvPr id="84995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Synchronous and Asynchronous</a:t>
            </a:r>
          </a:p>
          <a:p>
            <a:pPr eaLnBrk="1" hangingPunct="1"/>
            <a:r>
              <a:rPr lang="en-US">
                <a:ea typeface="Calibri" pitchFamily="34" charset="0"/>
              </a:rPr>
              <a:t>SCON Register is used to Control</a:t>
            </a:r>
          </a:p>
          <a:p>
            <a:pPr eaLnBrk="1" hangingPunct="1"/>
            <a:r>
              <a:rPr lang="en-US">
                <a:ea typeface="Calibri" pitchFamily="34" charset="0"/>
              </a:rPr>
              <a:t>Data Transfer through TXd &amp; RXd pins</a:t>
            </a:r>
          </a:p>
          <a:p>
            <a:pPr eaLnBrk="1" hangingPunct="1"/>
            <a:r>
              <a:rPr lang="en-US">
                <a:ea typeface="Calibri" pitchFamily="34" charset="0"/>
              </a:rPr>
              <a:t>Some time - Clock through TXd Pin</a:t>
            </a:r>
          </a:p>
          <a:p>
            <a:pPr eaLnBrk="1" hangingPunct="1"/>
            <a:r>
              <a:rPr lang="en-US">
                <a:ea typeface="Calibri" pitchFamily="34" charset="0"/>
              </a:rPr>
              <a:t>Four Modes of Operation:</a:t>
            </a:r>
          </a:p>
          <a:p>
            <a:pPr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499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838A77E-667E-4E28-8406-FF4D7876247D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96938" y="4076700"/>
            <a:ext cx="7389812" cy="213836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800" b="1">
                <a:latin typeface="Calibri" pitchFamily="34" charset="0"/>
              </a:rPr>
              <a:t>Mode 0	:Synchronous Serial Communication</a:t>
            </a:r>
          </a:p>
          <a:p>
            <a:r>
              <a:rPr lang="en-US" sz="2800" b="1">
                <a:latin typeface="Calibri" pitchFamily="34" charset="0"/>
              </a:rPr>
              <a:t>Mode 1	:8-Bit UART with Timer Data Rate</a:t>
            </a:r>
          </a:p>
          <a:p>
            <a:r>
              <a:rPr lang="en-US" sz="2800" b="1">
                <a:latin typeface="Calibri" pitchFamily="34" charset="0"/>
              </a:rPr>
              <a:t>Mode 2	:9-Bit UART with Set Data Rate</a:t>
            </a:r>
          </a:p>
          <a:p>
            <a:r>
              <a:rPr lang="en-US" sz="2800" b="1">
                <a:latin typeface="Calibri" pitchFamily="34" charset="0"/>
              </a:rPr>
              <a:t>Mode 3	:9-Bit UART with Timer Data Rate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7"/>
          <p:cNvSpPr>
            <a:spLocks noGrp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Registers related to Serial Communication</a:t>
            </a:r>
          </a:p>
        </p:txBody>
      </p:sp>
      <p:sp>
        <p:nvSpPr>
          <p:cNvPr id="86019" name="Content Placeholder 8"/>
          <p:cNvSpPr>
            <a:spLocks noGrp="1"/>
          </p:cNvSpPr>
          <p:nvPr>
            <p:ph idx="1"/>
          </p:nvPr>
        </p:nvSpPr>
        <p:spPr>
          <a:xfrm>
            <a:off x="2500313" y="2071688"/>
            <a:ext cx="4684712" cy="3929062"/>
          </a:xfrm>
        </p:spPr>
        <p:txBody>
          <a:bodyPr/>
          <a:lstStyle/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SBUF Register</a:t>
            </a:r>
          </a:p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SCON Register</a:t>
            </a:r>
          </a:p>
          <a:p>
            <a:pPr marL="514350" indent="-514350" eaLnBrk="1" hangingPunct="1">
              <a:spcBef>
                <a:spcPct val="0"/>
              </a:spcBef>
              <a:spcAft>
                <a:spcPts val="4200"/>
              </a:spcAft>
              <a:buFontTx/>
              <a:buAutoNum type="arabicPeriod"/>
            </a:pPr>
            <a:r>
              <a:rPr lang="en-US" sz="4400">
                <a:ea typeface="Calibri" pitchFamily="34" charset="0"/>
              </a:rPr>
              <a:t>PCON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60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7BF54A0-EAD4-4AD8-B2AF-954CB2397AB9}" type="slidenum">
              <a:rPr lang="en-US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SBUF Register</a:t>
            </a:r>
          </a:p>
        </p:txBody>
      </p:sp>
      <p:sp>
        <p:nvSpPr>
          <p:cNvPr id="8704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SBUF</a:t>
            </a:r>
            <a:r>
              <a:rPr lang="en-US" sz="2500">
                <a:ea typeface="Calibri" pitchFamily="34" charset="0"/>
              </a:rPr>
              <a:t> is an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8-bit register </a:t>
            </a:r>
            <a:r>
              <a:rPr lang="en-US" sz="2500">
                <a:ea typeface="Calibri" pitchFamily="34" charset="0"/>
              </a:rPr>
              <a:t>used solely for serial communication.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For a byte data to be transferred via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TxD line</a:t>
            </a:r>
            <a:r>
              <a:rPr lang="en-US" sz="2500">
                <a:ea typeface="Calibri" pitchFamily="34" charset="0"/>
              </a:rPr>
              <a:t>, it must be placed in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SBUF register</a:t>
            </a:r>
            <a:r>
              <a:rPr lang="en-US" sz="25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The moment a byte is written into SBUF, it is framed with the start and stop bits and transferred serially via the TxD line.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SBUF holds the byte of data when it is received by 8051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RxD</a:t>
            </a:r>
            <a:r>
              <a:rPr lang="en-US" sz="2500">
                <a:ea typeface="Calibri" pitchFamily="34" charset="0"/>
              </a:rPr>
              <a:t> line.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>
                <a:ea typeface="Calibri" pitchFamily="34" charset="0"/>
              </a:rPr>
              <a:t>When the bits are received serially via RxD, the </a:t>
            </a: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8051 deframes </a:t>
            </a:r>
            <a:r>
              <a:rPr lang="en-US" sz="2500">
                <a:ea typeface="Calibri" pitchFamily="34" charset="0"/>
              </a:rPr>
              <a:t>it by eliminating the stop and start bits, making a byte out of the data received, and then placing it in SBUF.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704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C5AA2A-838E-4A75-9CB4-300DAAB5278C}" type="slidenum">
              <a:rPr lang="en-US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SBUF Register</a:t>
            </a:r>
          </a:p>
        </p:txBody>
      </p:sp>
      <p:sp>
        <p:nvSpPr>
          <p:cNvPr id="88067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71437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500" b="1">
                <a:solidFill>
                  <a:srgbClr val="00B0F0"/>
                </a:solidFill>
                <a:ea typeface="Calibri" pitchFamily="34" charset="0"/>
              </a:rPr>
              <a:t>Sample Program:</a:t>
            </a:r>
            <a:endParaRPr lang="en-US" sz="2500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8806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B105FA-87FC-4BA5-A975-C62CEBBAA81E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13" y="2214563"/>
            <a:ext cx="89598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SCON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E7F44D-44B6-423D-9EC3-B8FCAED25624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1076325" y="1484313"/>
            <a:ext cx="6337300" cy="12969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400"/>
              <a:t>SM0  SM1   SM2   REN   TB8   RB8    TI    RI</a:t>
            </a:r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>
            <a:off x="1868488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>
            <a:off x="2732088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>
            <a:off x="359727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4532313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>
            <a:off x="532447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6189663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6765925" y="1484313"/>
            <a:ext cx="0" cy="12969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>
            <a:off x="1508125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1508125" y="3068638"/>
            <a:ext cx="792163" cy="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 flipV="1">
            <a:off x="2300288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Line 17"/>
          <p:cNvSpPr>
            <a:spLocks noChangeShapeType="1"/>
          </p:cNvSpPr>
          <p:nvPr/>
        </p:nvSpPr>
        <p:spPr bwMode="auto">
          <a:xfrm flipH="1">
            <a:off x="1508125" y="3068638"/>
            <a:ext cx="360363" cy="2889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6" name="Rectangle 18"/>
          <p:cNvSpPr>
            <a:spLocks noChangeArrowheads="1"/>
          </p:cNvSpPr>
          <p:nvPr/>
        </p:nvSpPr>
        <p:spPr bwMode="auto">
          <a:xfrm>
            <a:off x="501650" y="4870450"/>
            <a:ext cx="2951163" cy="863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Enable Multiprocessor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Communication Mode</a:t>
            </a:r>
          </a:p>
        </p:txBody>
      </p:sp>
      <p:sp>
        <p:nvSpPr>
          <p:cNvPr id="47" name="Rectangle 20"/>
          <p:cNvSpPr>
            <a:spLocks noChangeArrowheads="1"/>
          </p:cNvSpPr>
          <p:nvPr/>
        </p:nvSpPr>
        <p:spPr bwMode="auto">
          <a:xfrm>
            <a:off x="2949575" y="3500438"/>
            <a:ext cx="1728788" cy="12239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to Enable</a:t>
            </a:r>
          </a:p>
          <a:p>
            <a:r>
              <a:rPr lang="en-US">
                <a:solidFill>
                  <a:schemeClr val="tx1"/>
                </a:solidFill>
              </a:rPr>
              <a:t>Serial Data </a:t>
            </a:r>
          </a:p>
          <a:p>
            <a:r>
              <a:rPr lang="en-US">
                <a:solidFill>
                  <a:schemeClr val="tx1"/>
                </a:solidFill>
              </a:rPr>
              <a:t>reception</a:t>
            </a:r>
          </a:p>
        </p:txBody>
      </p:sp>
      <p:sp>
        <p:nvSpPr>
          <p:cNvPr id="48" name="Line 21"/>
          <p:cNvSpPr>
            <a:spLocks noChangeShapeType="1"/>
          </p:cNvSpPr>
          <p:nvPr/>
        </p:nvSpPr>
        <p:spPr bwMode="auto">
          <a:xfrm flipH="1">
            <a:off x="2571750" y="2786063"/>
            <a:ext cx="500063" cy="2071687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49" name="Line 22"/>
          <p:cNvSpPr>
            <a:spLocks noChangeShapeType="1"/>
          </p:cNvSpPr>
          <p:nvPr/>
        </p:nvSpPr>
        <p:spPr bwMode="auto">
          <a:xfrm>
            <a:off x="4029075" y="2781300"/>
            <a:ext cx="0" cy="7191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0" name="Rectangle 23"/>
          <p:cNvSpPr>
            <a:spLocks noChangeArrowheads="1"/>
          </p:cNvSpPr>
          <p:nvPr/>
        </p:nvSpPr>
        <p:spPr bwMode="auto">
          <a:xfrm>
            <a:off x="3524250" y="4868863"/>
            <a:ext cx="2160588" cy="8651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Data Bit </a:t>
            </a:r>
          </a:p>
          <a:p>
            <a:r>
              <a:rPr lang="en-US">
                <a:solidFill>
                  <a:schemeClr val="tx1"/>
                </a:solidFill>
              </a:rPr>
              <a:t>Sent in Mode 2,3 </a:t>
            </a: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756275" y="4868863"/>
            <a:ext cx="2673350" cy="8651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Data Bit </a:t>
            </a:r>
          </a:p>
          <a:p>
            <a:r>
              <a:rPr lang="en-US">
                <a:solidFill>
                  <a:schemeClr val="tx1"/>
                </a:solidFill>
              </a:rPr>
              <a:t>Received in Mode 2,3 </a:t>
            </a:r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>
            <a:off x="4929188" y="2781300"/>
            <a:ext cx="0" cy="2087563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3" name="Line 26"/>
          <p:cNvSpPr>
            <a:spLocks noChangeShapeType="1"/>
          </p:cNvSpPr>
          <p:nvPr/>
        </p:nvSpPr>
        <p:spPr bwMode="auto">
          <a:xfrm>
            <a:off x="5715000" y="2786063"/>
            <a:ext cx="185738" cy="2082800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4" name="Rectangle 27"/>
          <p:cNvSpPr>
            <a:spLocks noChangeArrowheads="1"/>
          </p:cNvSpPr>
          <p:nvPr/>
        </p:nvSpPr>
        <p:spPr bwMode="auto">
          <a:xfrm>
            <a:off x="6019800" y="4149725"/>
            <a:ext cx="2771775" cy="647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when Stop bit Txed</a:t>
            </a: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6654800" y="3068638"/>
            <a:ext cx="2124075" cy="9366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Set when a Cha-</a:t>
            </a:r>
          </a:p>
          <a:p>
            <a:r>
              <a:rPr lang="en-US">
                <a:solidFill>
                  <a:schemeClr val="tx1"/>
                </a:solidFill>
              </a:rPr>
              <a:t>ractor received</a:t>
            </a:r>
          </a:p>
        </p:txBody>
      </p:sp>
      <p:sp>
        <p:nvSpPr>
          <p:cNvPr id="56" name="Line 29"/>
          <p:cNvSpPr>
            <a:spLocks noChangeShapeType="1"/>
          </p:cNvSpPr>
          <p:nvPr/>
        </p:nvSpPr>
        <p:spPr bwMode="auto">
          <a:xfrm>
            <a:off x="6500813" y="2781300"/>
            <a:ext cx="0" cy="13684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57" name="Line 30"/>
          <p:cNvSpPr>
            <a:spLocks noChangeShapeType="1"/>
          </p:cNvSpPr>
          <p:nvPr/>
        </p:nvSpPr>
        <p:spPr bwMode="auto">
          <a:xfrm>
            <a:off x="7072313" y="2781300"/>
            <a:ext cx="0" cy="287338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pic>
        <p:nvPicPr>
          <p:cNvPr id="58" name="Picture 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3357563"/>
            <a:ext cx="2232025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0</a:t>
            </a:r>
          </a:p>
        </p:txBody>
      </p:sp>
      <p:sp>
        <p:nvSpPr>
          <p:cNvPr id="90115" name="Content Placeholder 6"/>
          <p:cNvSpPr>
            <a:spLocks noGrp="1"/>
          </p:cNvSpPr>
          <p:nvPr>
            <p:ph idx="1"/>
          </p:nvPr>
        </p:nvSpPr>
        <p:spPr>
          <a:xfrm>
            <a:off x="428625" y="1214438"/>
            <a:ext cx="8256588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Mode-0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enters and exits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TXD</a:t>
            </a:r>
            <a:r>
              <a:rPr lang="en-US" sz="2400">
                <a:ea typeface="Calibri" pitchFamily="34" charset="0"/>
              </a:rPr>
              <a:t> outputs the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clock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8 bits are transmitted / received</a:t>
            </a:r>
          </a:p>
          <a:p>
            <a:pPr marL="0" indent="0" eaLnBrk="1" hangingPunct="1">
              <a:spcBef>
                <a:spcPct val="0"/>
              </a:spcBef>
              <a:spcAft>
                <a:spcPts val="30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The baud rate is fixed at (1/12) of the oscillator frequency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011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BC049-992D-4BC2-9C1A-F3270E827BA5}" type="slidenum">
              <a:rPr lang="en-US"/>
              <a:pPr>
                <a:defRPr/>
              </a:pPr>
              <a:t>117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1</a:t>
            </a:r>
          </a:p>
        </p:txBody>
      </p:sp>
      <p:sp>
        <p:nvSpPr>
          <p:cNvPr id="91139" name="Content Placeholder 6"/>
          <p:cNvSpPr>
            <a:spLocks noGrp="1"/>
          </p:cNvSpPr>
          <p:nvPr>
            <p:ph idx="1"/>
          </p:nvPr>
        </p:nvSpPr>
        <p:spPr>
          <a:xfrm>
            <a:off x="428625" y="1214438"/>
            <a:ext cx="8256588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Mode-1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stop bit goes into RB8 in SCON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 10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Data bits (8)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000" i="1">
                <a:solidFill>
                  <a:srgbClr val="00B0F0"/>
                </a:solidFill>
                <a:ea typeface="Calibri" pitchFamily="34" charset="0"/>
              </a:rPr>
              <a:t> 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Baud rate is determined by the Timer 1 over flow rate.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114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69538A-26E9-44DB-9301-70D328F4D45D}" type="slidenum">
              <a:rPr lang="en-US"/>
              <a:pPr>
                <a:defRPr/>
              </a:pPr>
              <a:t>118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2</a:t>
            </a:r>
          </a:p>
        </p:txBody>
      </p:sp>
      <p:sp>
        <p:nvSpPr>
          <p:cNvPr id="92163" name="Content Placeholder 6"/>
          <p:cNvSpPr>
            <a:spLocks noGrp="1"/>
          </p:cNvSpPr>
          <p:nvPr>
            <p:ph idx="1"/>
          </p:nvPr>
        </p:nvSpPr>
        <p:spPr>
          <a:xfrm>
            <a:off x="642938" y="1214438"/>
            <a:ext cx="7858125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Mode-2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9th data bit (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TB8</a:t>
            </a:r>
            <a:r>
              <a:rPr lang="en-US" sz="2400">
                <a:ea typeface="Calibri" pitchFamily="34" charset="0"/>
              </a:rPr>
              <a:t>) can be assign value 0 or 1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9th data  bit goes into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RB8</a:t>
            </a:r>
            <a:r>
              <a:rPr lang="en-US" sz="2400">
                <a:ea typeface="Calibri" pitchFamily="34" charset="0"/>
              </a:rPr>
              <a:t> in SCON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11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Data bits (9)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Baud rate </a:t>
            </a:r>
            <a:r>
              <a:rPr lang="en-US" sz="2400">
                <a:ea typeface="Calibri" pitchFamily="34" charset="0"/>
              </a:rPr>
              <a:t>is programmable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216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E122738-B2B5-4224-86B9-61638B947598}" type="slidenum">
              <a:rPr lang="en-US"/>
              <a:pPr>
                <a:defRPr/>
              </a:pPr>
              <a:t>119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428625"/>
            <a:ext cx="9144000" cy="714375"/>
          </a:xfrm>
        </p:spPr>
        <p:txBody>
          <a:bodyPr/>
          <a:lstStyle/>
          <a:p>
            <a:r>
              <a:rPr lang="en-US">
                <a:ea typeface="Calibri" pitchFamily="34" charset="0"/>
              </a:rPr>
              <a:t>Harvard Architecture</a:t>
            </a:r>
            <a:br>
              <a:rPr lang="en-US">
                <a:ea typeface="Calibri" pitchFamily="34" charset="0"/>
              </a:rPr>
            </a:br>
            <a:endParaRPr lang="en-IN">
              <a:ea typeface="Calibri" pitchFamily="34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sz="half" idx="1"/>
          </p:nvPr>
        </p:nvSpPr>
        <p:spPr>
          <a:xfrm>
            <a:off x="785786" y="3143248"/>
            <a:ext cx="7643866" cy="321471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>
                <a:ea typeface="Calibri" pitchFamily="34" charset="0"/>
              </a:rPr>
              <a:t>In Harvard Architecture  the data and instructions  are stored in  separate memory units each with their own bus.  </a:t>
            </a:r>
          </a:p>
          <a:p>
            <a:pPr algn="just">
              <a:buFontTx/>
              <a:buNone/>
            </a:pPr>
            <a:r>
              <a:rPr lang="en-US" sz="2400">
                <a:solidFill>
                  <a:srgbClr val="FFFF00"/>
                </a:solidFill>
                <a:ea typeface="Calibri" pitchFamily="34" charset="0"/>
              </a:rPr>
              <a:t>Advantages: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>
                <a:ea typeface="Calibri" pitchFamily="34" charset="0"/>
              </a:rPr>
              <a:t>Speeding up the data transfer rate,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>
                <a:ea typeface="Calibri" pitchFamily="34" charset="0"/>
              </a:rPr>
              <a:t>Permits the designer  to implement different bus widths and word sizes  for program and data memory space.</a:t>
            </a:r>
            <a:endParaRPr lang="en-IN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5C13495-2D1D-493D-BAC1-AE6A0472B94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857232"/>
            <a:ext cx="51625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Serial Port – Mode 3</a:t>
            </a:r>
          </a:p>
        </p:txBody>
      </p:sp>
      <p:sp>
        <p:nvSpPr>
          <p:cNvPr id="93187" name="Content Placeholder 6"/>
          <p:cNvSpPr>
            <a:spLocks noGrp="1"/>
          </p:cNvSpPr>
          <p:nvPr>
            <p:ph idx="1"/>
          </p:nvPr>
        </p:nvSpPr>
        <p:spPr>
          <a:xfrm>
            <a:off x="642938" y="1214438"/>
            <a:ext cx="7858125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>
                <a:solidFill>
                  <a:srgbClr val="808080"/>
                </a:solidFill>
                <a:ea typeface="Calibri" pitchFamily="34" charset="0"/>
              </a:rPr>
              <a:t>The Serial Port in Mode-3 has the following features:</a:t>
            </a:r>
          </a:p>
          <a:p>
            <a:pPr marL="0" indent="0" eaLnBrk="1" hangingPunct="1"/>
            <a:endParaRPr lang="en-US">
              <a:solidFill>
                <a:srgbClr val="808080"/>
              </a:solidFill>
              <a:ea typeface="Calibri" pitchFamily="34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enters through RXD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Serial data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exits through TXD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9th data bit (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TB8</a:t>
            </a:r>
            <a:r>
              <a:rPr lang="en-US" sz="2400">
                <a:ea typeface="Calibri" pitchFamily="34" charset="0"/>
              </a:rPr>
              <a:t>) can be assign value 0 or 1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On receive, the 9th data  bit goes into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RB8</a:t>
            </a:r>
            <a:r>
              <a:rPr lang="en-US" sz="2400">
                <a:ea typeface="Calibri" pitchFamily="34" charset="0"/>
              </a:rPr>
              <a:t> in SCON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11 bits </a:t>
            </a:r>
            <a:r>
              <a:rPr lang="en-US" sz="2400">
                <a:ea typeface="Calibri" pitchFamily="34" charset="0"/>
              </a:rPr>
              <a:t>are transmitted / received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Start bit (0)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Data bits (9)</a:t>
            </a:r>
          </a:p>
          <a:p>
            <a:pPr marL="400050" lvl="1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000">
                <a:ea typeface="Calibri" pitchFamily="34" charset="0"/>
              </a:rPr>
              <a:t>Stop Bit (1)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Baud rate </a:t>
            </a:r>
            <a:r>
              <a:rPr lang="en-US" sz="2400">
                <a:ea typeface="Calibri" pitchFamily="34" charset="0"/>
              </a:rPr>
              <a:t>is determined by Timer 1 overflow rate.</a:t>
            </a:r>
          </a:p>
          <a:p>
            <a:pPr marL="0" indent="0" eaLnBrk="1" hangingPunct="1"/>
            <a:endParaRPr lang="en-US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318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DE7F20-92E6-4773-A370-058D4A954FEA}" type="slidenum">
              <a:rPr lang="en-US"/>
              <a:pPr>
                <a:defRPr/>
              </a:pPr>
              <a:t>120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Serial Data Transmission</a:t>
            </a:r>
          </a:p>
        </p:txBody>
      </p:sp>
      <p:sp>
        <p:nvSpPr>
          <p:cNvPr id="94211" name="Content Placeholder 6"/>
          <p:cNvSpPr>
            <a:spLocks noGrp="1"/>
          </p:cNvSpPr>
          <p:nvPr>
            <p:ph idx="1"/>
          </p:nvPr>
        </p:nvSpPr>
        <p:spPr>
          <a:xfrm>
            <a:off x="-142875" y="1000125"/>
            <a:ext cx="9072563" cy="5357813"/>
          </a:xfrm>
        </p:spPr>
        <p:txBody>
          <a:bodyPr/>
          <a:lstStyle/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1.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TMOD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20H</a:t>
            </a:r>
            <a:r>
              <a:rPr lang="en-US" sz="2200">
                <a:ea typeface="Calibri" pitchFamily="34" charset="0"/>
              </a:rPr>
              <a:t>, indicating the use of timer 1 in mode 2 (8-bit auto-reload)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to set baud rate</a:t>
            </a:r>
            <a:r>
              <a:rPr lang="en-US" sz="2200">
                <a:ea typeface="Calibri" pitchFamily="34" charset="0"/>
              </a:rPr>
              <a:t>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2.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TH1</a:t>
            </a:r>
            <a:r>
              <a:rPr lang="en-US" sz="2200">
                <a:ea typeface="Calibri" pitchFamily="34" charset="0"/>
              </a:rPr>
              <a:t> is loaded with one of the values to set baud rate for serial data transfer.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3.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SCON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50H</a:t>
            </a:r>
            <a:r>
              <a:rPr lang="en-US" sz="2200">
                <a:ea typeface="Calibri" pitchFamily="34" charset="0"/>
              </a:rPr>
              <a:t>, indicating serial mode 1, where an 8- bit data is framed with start and stop bits.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4.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TR1</a:t>
            </a:r>
            <a:r>
              <a:rPr lang="en-US" sz="2200">
                <a:ea typeface="Calibri" pitchFamily="34" charset="0"/>
              </a:rPr>
              <a:t> is set to 1 to start timer 1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5.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TI</a:t>
            </a:r>
            <a:r>
              <a:rPr lang="en-US" sz="2200">
                <a:ea typeface="Calibri" pitchFamily="34" charset="0"/>
              </a:rPr>
              <a:t> is cleared by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CLR TI </a:t>
            </a:r>
            <a:r>
              <a:rPr lang="en-US" sz="2200">
                <a:ea typeface="Calibri" pitchFamily="34" charset="0"/>
              </a:rPr>
              <a:t>instruction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6. The character byte to be transferred serially is written into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SBUF register.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7.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TI flag bit </a:t>
            </a:r>
            <a:r>
              <a:rPr lang="en-US" sz="2200">
                <a:ea typeface="Calibri" pitchFamily="34" charset="0"/>
              </a:rPr>
              <a:t>is monitored with the use of instruction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JNB TI, xx </a:t>
            </a:r>
            <a:r>
              <a:rPr lang="en-US" sz="2200">
                <a:ea typeface="Calibri" pitchFamily="34" charset="0"/>
              </a:rPr>
              <a:t>to see if the character has been transferred completely.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8. To transfer the next byte,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go to step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421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D48AF6C-880B-4911-90F3-1D745606CC5D}" type="slidenum">
              <a:rPr lang="en-US"/>
              <a:pPr>
                <a:defRPr/>
              </a:pPr>
              <a:t>121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Programming Serial Data Reception</a:t>
            </a:r>
          </a:p>
        </p:txBody>
      </p:sp>
      <p:sp>
        <p:nvSpPr>
          <p:cNvPr id="95235" name="Content Placeholder 6"/>
          <p:cNvSpPr>
            <a:spLocks noGrp="1"/>
          </p:cNvSpPr>
          <p:nvPr>
            <p:ph idx="1"/>
          </p:nvPr>
        </p:nvSpPr>
        <p:spPr>
          <a:xfrm>
            <a:off x="142875" y="1000125"/>
            <a:ext cx="8786813" cy="5357813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1.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TMOD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20H</a:t>
            </a:r>
            <a:r>
              <a:rPr lang="en-US" sz="2200">
                <a:ea typeface="Calibri" pitchFamily="34" charset="0"/>
              </a:rPr>
              <a:t>, indicating the use of timer 1 in mode 2 (8-bit auto-reload)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to set baud rate.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2.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TH1</a:t>
            </a:r>
            <a:r>
              <a:rPr lang="en-US" sz="2200">
                <a:ea typeface="Calibri" pitchFamily="34" charset="0"/>
              </a:rPr>
              <a:t> is loaded to set baud rate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3.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SCON register </a:t>
            </a:r>
            <a:r>
              <a:rPr lang="en-US" sz="2200">
                <a:ea typeface="Calibri" pitchFamily="34" charset="0"/>
              </a:rPr>
              <a:t>is loaded with the value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50H</a:t>
            </a:r>
            <a:r>
              <a:rPr lang="en-US" sz="2200">
                <a:ea typeface="Calibri" pitchFamily="34" charset="0"/>
              </a:rPr>
              <a:t>, indicating serial mode 1, where an 8- bit data is framed with start and stop bits.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4.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TR1</a:t>
            </a:r>
            <a:r>
              <a:rPr lang="en-US" sz="2200">
                <a:ea typeface="Calibri" pitchFamily="34" charset="0"/>
              </a:rPr>
              <a:t> is set to 1 to start timer 1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5.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RI </a:t>
            </a:r>
            <a:r>
              <a:rPr lang="en-US" sz="2200">
                <a:ea typeface="Calibri" pitchFamily="34" charset="0"/>
              </a:rPr>
              <a:t>is cleared by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CLR RI</a:t>
            </a:r>
            <a:r>
              <a:rPr lang="en-US" sz="2200">
                <a:ea typeface="Calibri" pitchFamily="34" charset="0"/>
              </a:rPr>
              <a:t> instruction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6. The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RI flag bit </a:t>
            </a:r>
            <a:r>
              <a:rPr lang="en-US" sz="2200">
                <a:ea typeface="Calibri" pitchFamily="34" charset="0"/>
              </a:rPr>
              <a:t>is monitored with the use of instruction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JNB RI, xx </a:t>
            </a:r>
            <a:r>
              <a:rPr lang="en-US" sz="2200">
                <a:ea typeface="Calibri" pitchFamily="34" charset="0"/>
              </a:rPr>
              <a:t>to see if an entire character has been received yet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7.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When RI is raised</a:t>
            </a:r>
            <a:r>
              <a:rPr lang="en-US" sz="2200">
                <a:ea typeface="Calibri" pitchFamily="34" charset="0"/>
              </a:rPr>
              <a:t>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SBUF</a:t>
            </a:r>
            <a:r>
              <a:rPr lang="en-US" sz="2200">
                <a:ea typeface="Calibri" pitchFamily="34" charset="0"/>
              </a:rPr>
              <a:t> has the byte, its contents are moved into a safe place.</a:t>
            </a:r>
          </a:p>
          <a:p>
            <a:pPr algn="just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sz="2200">
                <a:ea typeface="Calibri" pitchFamily="34" charset="0"/>
              </a:rPr>
              <a:t>8. To receive the next character,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go to step 5.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523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97F10C-7AF0-4F2E-ACA6-7402D91DF787}" type="slidenum">
              <a:rPr lang="en-US"/>
              <a:pPr>
                <a:defRPr/>
              </a:pPr>
              <a:t>122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Doubling Baud Rate</a:t>
            </a:r>
          </a:p>
        </p:txBody>
      </p:sp>
      <p:sp>
        <p:nvSpPr>
          <p:cNvPr id="9625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3000375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There are two ways to increase the baud rate of data transfer</a:t>
            </a:r>
          </a:p>
          <a:p>
            <a:pPr marL="914400" lvl="1" indent="-514350" eaLnBrk="1" hangingPunct="1">
              <a:buFontTx/>
              <a:buAutoNum type="arabicPeriod"/>
            </a:pP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By using a higher frequency crystal</a:t>
            </a:r>
          </a:p>
          <a:p>
            <a:pPr marL="914400" lvl="1" indent="-514350" eaLnBrk="1" hangingPunct="1">
              <a:buFontTx/>
              <a:buAutoNum type="arabicPeriod"/>
            </a:pP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By changing a bit in the PCON register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PCON register </a:t>
            </a:r>
            <a:r>
              <a:rPr lang="en-US">
                <a:ea typeface="Calibri" pitchFamily="34" charset="0"/>
              </a:rPr>
              <a:t>is an 8-bit register.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626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D35A23-B197-4D81-A433-3BC98E7980BF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4725" y="4357688"/>
            <a:ext cx="724058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7188" y="5199063"/>
            <a:ext cx="8715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 typeface="Arial" charset="0"/>
              <a:buChar char="•"/>
            </a:pPr>
            <a:r>
              <a:rPr lang="en-US">
                <a:solidFill>
                  <a:srgbClr val="00B0F0"/>
                </a:solidFill>
              </a:rPr>
              <a:t>When 8051 is powered up, </a:t>
            </a:r>
            <a:r>
              <a:rPr lang="en-US" b="1">
                <a:solidFill>
                  <a:srgbClr val="CC99FF"/>
                </a:solidFill>
              </a:rPr>
              <a:t>SMOD</a:t>
            </a:r>
            <a:r>
              <a:rPr lang="en-US">
                <a:solidFill>
                  <a:srgbClr val="00B0F0"/>
                </a:solidFill>
              </a:rPr>
              <a:t> is zero</a:t>
            </a:r>
          </a:p>
          <a:p>
            <a:pPr lvl="1"/>
            <a:endParaRPr lang="en-US">
              <a:solidFill>
                <a:srgbClr val="00B0F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b="1">
                <a:solidFill>
                  <a:srgbClr val="CC99FF"/>
                </a:solidFill>
              </a:rPr>
              <a:t>We can set it to high </a:t>
            </a:r>
            <a:r>
              <a:rPr lang="en-US">
                <a:solidFill>
                  <a:srgbClr val="00B0F0"/>
                </a:solidFill>
              </a:rPr>
              <a:t>by software and thereby </a:t>
            </a:r>
            <a:r>
              <a:rPr lang="en-US" b="1">
                <a:solidFill>
                  <a:srgbClr val="CC99FF"/>
                </a:solidFill>
              </a:rPr>
              <a:t>double</a:t>
            </a:r>
            <a:r>
              <a:rPr lang="en-US">
                <a:solidFill>
                  <a:srgbClr val="CC99FF"/>
                </a:solidFill>
              </a:rPr>
              <a:t> </a:t>
            </a:r>
            <a:r>
              <a:rPr lang="en-US">
                <a:solidFill>
                  <a:srgbClr val="00B0F0"/>
                </a:solidFill>
              </a:rPr>
              <a:t>the baud rate.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Doubling Baud Rate (cont…)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728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3AA7BA-3183-4781-862F-591A4BCB9E5E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3" y="1143000"/>
            <a:ext cx="75009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2389188"/>
            <a:ext cx="75152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4138613"/>
            <a:ext cx="7500937" cy="26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7"/>
          <p:cNvSpPr>
            <a:spLocks noGrp="1"/>
          </p:cNvSpPr>
          <p:nvPr>
            <p:ph type="title"/>
          </p:nvPr>
        </p:nvSpPr>
        <p:spPr>
          <a:xfrm>
            <a:off x="0" y="2500313"/>
            <a:ext cx="9144000" cy="1143000"/>
          </a:xfrm>
        </p:spPr>
        <p:txBody>
          <a:bodyPr/>
          <a:lstStyle/>
          <a:p>
            <a:pPr eaLnBrk="1" hangingPunct="1"/>
            <a:r>
              <a:rPr lang="en-US" sz="13800">
                <a:latin typeface="Curlz MT" pitchFamily="82" charset="0"/>
                <a:ea typeface="Calibri" pitchFamily="34" charset="0"/>
              </a:rPr>
              <a:t>8051 Interrupts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830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A67894-9074-4D33-AB6B-93D0143DB623}" type="slidenum">
              <a:rPr lang="en-US"/>
              <a:pPr>
                <a:defRPr/>
              </a:pPr>
              <a:t>125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/>
              <a:t>An interrupt is an external or internal event that interrupts the microcontroller to inform it that a device needs its service</a:t>
            </a:r>
          </a:p>
          <a:p>
            <a:pPr algn="just" eaLnBrk="1" hangingPunct="1">
              <a:defRPr/>
            </a:pPr>
            <a:endParaRPr lang="en-US"/>
          </a:p>
          <a:p>
            <a:pPr algn="just" eaLnBrk="1" hangingPunct="1">
              <a:defRPr/>
            </a:pPr>
            <a:r>
              <a:rPr lang="en-US"/>
              <a:t>A single microcontroller can serve several devices by two ways:</a:t>
            </a:r>
          </a:p>
          <a:p>
            <a:pPr marL="3600450" lvl="7" indent="-514350" algn="just">
              <a:buFont typeface="+mj-lt"/>
              <a:buAutoNum type="arabicPeriod"/>
              <a:defRPr/>
            </a:pPr>
            <a:r>
              <a:rPr lang="en-US" sz="3200" b="1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Interrupt</a:t>
            </a:r>
          </a:p>
          <a:p>
            <a:pPr marL="3600450" lvl="7" indent="-514350" algn="just">
              <a:buFont typeface="+mj-lt"/>
              <a:buAutoNum type="arabicPeriod"/>
              <a:defRPr/>
            </a:pPr>
            <a:r>
              <a:rPr lang="en-US" sz="3200" b="1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Polling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9933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4089592-F041-4A40-9F48-AF87C7B3B858}" type="slidenum">
              <a:rPr lang="en-US"/>
              <a:pPr>
                <a:defRPr/>
              </a:pPr>
              <a:t>126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Vs Polling</a:t>
            </a:r>
          </a:p>
        </p:txBody>
      </p:sp>
      <p:sp>
        <p:nvSpPr>
          <p:cNvPr id="100355" name="Content Placeholder 8"/>
          <p:cNvSpPr>
            <a:spLocks noGrp="1"/>
          </p:cNvSpPr>
          <p:nvPr>
            <p:ph idx="1"/>
          </p:nvPr>
        </p:nvSpPr>
        <p:spPr>
          <a:xfrm>
            <a:off x="173038" y="1143000"/>
            <a:ext cx="8786812" cy="5143500"/>
          </a:xfrm>
        </p:spPr>
        <p:txBody>
          <a:bodyPr/>
          <a:lstStyle/>
          <a:p>
            <a:pPr marL="457200" indent="-457200"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Interrupts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Whenever any device needs its service, the device notifies the microcontroller by sending it an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interrupt signal</a:t>
            </a:r>
            <a:r>
              <a:rPr lang="en-US">
                <a:ea typeface="Calibri" pitchFamily="34" charset="0"/>
              </a:rPr>
              <a:t>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Upon receiving an interrupt signal,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microcontroller interrupts </a:t>
            </a:r>
            <a:r>
              <a:rPr lang="en-US">
                <a:ea typeface="Calibri" pitchFamily="34" charset="0"/>
              </a:rPr>
              <a:t>whatever it is doing and serves the device.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The program which is associated with the interrupt is called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interrupt service routine (ISR) </a:t>
            </a:r>
            <a:r>
              <a:rPr lang="en-US">
                <a:ea typeface="Calibri" pitchFamily="34" charset="0"/>
              </a:rPr>
              <a:t>or interrupt handler.</a:t>
            </a:r>
          </a:p>
          <a:p>
            <a:pPr marL="457200" indent="-457200"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Polling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The microcontroller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continuously monitors </a:t>
            </a:r>
            <a:r>
              <a:rPr lang="en-US">
                <a:ea typeface="Calibri" pitchFamily="34" charset="0"/>
              </a:rPr>
              <a:t>the status of a given device.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When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conditions</a:t>
            </a:r>
            <a:r>
              <a:rPr lang="en-US">
                <a:ea typeface="Calibri" pitchFamily="34" charset="0"/>
              </a:rPr>
              <a:t> met, it performs the service.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After that, it moves on to monitor the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next device </a:t>
            </a:r>
            <a:r>
              <a:rPr lang="en-US">
                <a:ea typeface="Calibri" pitchFamily="34" charset="0"/>
              </a:rPr>
              <a:t>until every one is serviced.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03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FB616F-E486-4124-85FA-5E41C1CD798C}" type="slidenum">
              <a:rPr lang="en-US"/>
              <a:pPr>
                <a:defRPr/>
              </a:pPr>
              <a:t>127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Vs Polling</a:t>
            </a:r>
          </a:p>
        </p:txBody>
      </p:sp>
      <p:sp>
        <p:nvSpPr>
          <p:cNvPr id="101379" name="Content Placeholder 8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polling method is not efficient</a:t>
            </a:r>
            <a:r>
              <a:rPr lang="en-US" sz="2600">
                <a:ea typeface="Calibri" pitchFamily="34" charset="0"/>
              </a:rPr>
              <a:t>, since it wastes much of the microcontroller’s time by polling devices that do not need service.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advantage of interrupts </a:t>
            </a:r>
            <a:r>
              <a:rPr lang="en-US" sz="2600">
                <a:ea typeface="Calibri" pitchFamily="34" charset="0"/>
              </a:rPr>
              <a:t>is that the microcontroller can serve many devices (not all at the same time).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Each devices can get the attention of the microcontroller based on the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assigned priority</a:t>
            </a:r>
            <a:r>
              <a:rPr lang="en-US" sz="26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sz="2600">
                <a:ea typeface="Calibri" pitchFamily="34" charset="0"/>
              </a:rPr>
              <a:t>For the polling method, it is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not possible </a:t>
            </a:r>
            <a:r>
              <a:rPr lang="en-US" sz="2600">
                <a:ea typeface="Calibri" pitchFamily="34" charset="0"/>
              </a:rPr>
              <a:t>to assign priority since it checks all devices in a round-robin fashion.</a:t>
            </a:r>
          </a:p>
          <a:p>
            <a:pPr algn="just" eaLnBrk="1" hangingPunct="1"/>
            <a:r>
              <a:rPr lang="en-US" sz="2600">
                <a:ea typeface="Calibri" pitchFamily="34" charset="0"/>
              </a:rPr>
              <a:t>The microcontroller can also </a:t>
            </a:r>
            <a:r>
              <a:rPr lang="en-US" sz="2600" b="1">
                <a:solidFill>
                  <a:srgbClr val="00B0F0"/>
                </a:solidFill>
                <a:ea typeface="Calibri" pitchFamily="34" charset="0"/>
              </a:rPr>
              <a:t>ignore (mask) </a:t>
            </a:r>
            <a:r>
              <a:rPr lang="en-US" sz="2600">
                <a:ea typeface="Calibri" pitchFamily="34" charset="0"/>
              </a:rPr>
              <a:t>a device request for service in Interrupt.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138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086714-5867-4BBE-A065-FFDF0104CCE2}" type="slidenum">
              <a:rPr lang="en-US"/>
              <a:pPr>
                <a:defRPr/>
              </a:pPr>
              <a:t>128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Steps in Executing an Interrupt</a:t>
            </a:r>
          </a:p>
        </p:txBody>
      </p:sp>
      <p:sp>
        <p:nvSpPr>
          <p:cNvPr id="102403" name="Content Placeholder 8"/>
          <p:cNvSpPr>
            <a:spLocks noGrp="1"/>
          </p:cNvSpPr>
          <p:nvPr>
            <p:ph idx="1"/>
          </p:nvPr>
        </p:nvSpPr>
        <p:spPr>
          <a:xfrm>
            <a:off x="173038" y="1000125"/>
            <a:ext cx="8786812" cy="5143500"/>
          </a:xfrm>
        </p:spPr>
        <p:txBody>
          <a:bodyPr/>
          <a:lstStyle/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finishes the instruction it is executing and saves the address of the next instruction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(PC) on the stack</a:t>
            </a:r>
            <a:r>
              <a:rPr lang="en-US" sz="2400">
                <a:ea typeface="Calibri" pitchFamily="34" charset="0"/>
              </a:rPr>
              <a:t>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also saves the current status </a:t>
            </a:r>
            <a:r>
              <a:rPr lang="en-US" sz="2400">
                <a:ea typeface="Calibri" pitchFamily="34" charset="0"/>
              </a:rPr>
              <a:t>of all the interrupts internally (i.e: not on the stack).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jumps to a fixed location in memory, called the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interrupt vector table</a:t>
            </a:r>
            <a:r>
              <a:rPr lang="en-US" sz="2400">
                <a:ea typeface="Calibri" pitchFamily="34" charset="0"/>
              </a:rPr>
              <a:t>, that holds the address of the ISR. 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The microcontroller gets the address of the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ISR</a:t>
            </a:r>
            <a:r>
              <a:rPr lang="en-US" sz="2400">
                <a:ea typeface="Calibri" pitchFamily="34" charset="0"/>
              </a:rPr>
              <a:t> from the interrupt vector table and jumps to it.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It </a:t>
            </a: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starts to execute the interrupt </a:t>
            </a:r>
            <a:r>
              <a:rPr lang="en-US" sz="2400">
                <a:ea typeface="Calibri" pitchFamily="34" charset="0"/>
              </a:rPr>
              <a:t>service subroutine until it reaches the last instruction of the subroutine which is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RETI</a:t>
            </a:r>
            <a:r>
              <a:rPr lang="en-US" sz="2400">
                <a:ea typeface="Calibri" pitchFamily="34" charset="0"/>
              </a:rPr>
              <a:t> (return from interrupt).</a:t>
            </a:r>
          </a:p>
          <a:p>
            <a:pPr marL="514350" indent="-514350" algn="just" eaLnBrk="1" hangingPunct="1"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sz="2400">
                <a:ea typeface="Calibri" pitchFamily="34" charset="0"/>
              </a:rPr>
              <a:t>Upon executing the RETI instruction, the microcontroller </a:t>
            </a:r>
            <a:r>
              <a:rPr lang="en-US" sz="2400" b="1" i="1">
                <a:solidFill>
                  <a:srgbClr val="00B0F0"/>
                </a:solidFill>
                <a:ea typeface="Calibri" pitchFamily="34" charset="0"/>
              </a:rPr>
              <a:t>returns to the place where it was interrupted</a:t>
            </a:r>
            <a:r>
              <a:rPr lang="en-US" sz="2400">
                <a:ea typeface="Calibri" pitchFamily="34" charset="0"/>
              </a:rPr>
              <a:t>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240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E3F602-69C2-48F8-B70F-98DD85906248}" type="slidenum">
              <a:rPr lang="en-US"/>
              <a:pPr>
                <a:defRPr/>
              </a:pPr>
              <a:t>129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714356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>
                <a:latin typeface="Curlz MT" pitchFamily="82" charset="0"/>
                <a:ea typeface="Calibri" pitchFamily="34" charset="0"/>
              </a:rPr>
              <a:t>8051 CPU Operation</a:t>
            </a:r>
          </a:p>
        </p:txBody>
      </p:sp>
      <p:sp>
        <p:nvSpPr>
          <p:cNvPr id="32771" name="Content Placeholder 5"/>
          <p:cNvSpPr>
            <a:spLocks noGrp="1"/>
          </p:cNvSpPr>
          <p:nvPr>
            <p:ph idx="1"/>
          </p:nvPr>
        </p:nvSpPr>
        <p:spPr>
          <a:xfrm>
            <a:off x="1857356" y="1785926"/>
            <a:ext cx="5429250" cy="2643189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Features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Pin Diagram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Block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27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6B9B5A-8350-4700-9535-BC1043453E35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Six Interrupts in 8051</a:t>
            </a:r>
          </a:p>
        </p:txBody>
      </p:sp>
      <p:sp>
        <p:nvSpPr>
          <p:cNvPr id="103427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  <a:buFontTx/>
              <a:buNone/>
            </a:pPr>
            <a:r>
              <a:rPr lang="en-US">
                <a:ea typeface="Calibri" pitchFamily="34" charset="0"/>
              </a:rPr>
              <a:t>Six interrupts are allocated as follows: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Reset – power-up reset.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 interrupts are set aside for the timers.</a:t>
            </a:r>
          </a:p>
          <a:p>
            <a:pPr marL="914400" lvl="1" indent="-514350"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>
                <a:ea typeface="Calibri" pitchFamily="34" charset="0"/>
              </a:rPr>
              <a:t>one for timer 0 and one for timer 1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Two interrupts are set aside for hardware external interrupts.</a:t>
            </a:r>
          </a:p>
          <a:p>
            <a:pPr marL="914400" lvl="1" indent="-514350"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>
                <a:ea typeface="Calibri" pitchFamily="34" charset="0"/>
              </a:rPr>
              <a:t>P3.2 and P3.3 are for the external hardware interrupts INT0 (or EX1), and INT1 (or EX2)</a:t>
            </a:r>
          </a:p>
          <a:p>
            <a:pPr algn="just" eaLnBrk="1" hangingPunct="1">
              <a:buFontTx/>
              <a:buAutoNum type="arabicPeriod"/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Serial communication has a single interrupt that belongs to both receive and transfer.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342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415D8C-0321-4C95-91AA-CFA2B2FA9CEC}" type="slidenum">
              <a:rPr lang="en-US"/>
              <a:pPr>
                <a:defRPr/>
              </a:pPr>
              <a:t>130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What events can trigger Interrupts?</a:t>
            </a:r>
          </a:p>
        </p:txBody>
      </p:sp>
      <p:sp>
        <p:nvSpPr>
          <p:cNvPr id="104451" name="Content Placeholder 5"/>
          <p:cNvSpPr>
            <a:spLocks noGrp="1"/>
          </p:cNvSpPr>
          <p:nvPr>
            <p:ph idx="1"/>
          </p:nvPr>
        </p:nvSpPr>
        <p:spPr>
          <a:xfrm>
            <a:off x="173038" y="1285875"/>
            <a:ext cx="8786812" cy="51435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>
                <a:ea typeface="Calibri" pitchFamily="34" charset="0"/>
              </a:rPr>
              <a:t>We can configure the 8051 so that any of the following events will cause an interrupt: </a:t>
            </a:r>
          </a:p>
          <a:p>
            <a:pPr algn="just" eaLnBrk="1" hangingPunct="1">
              <a:lnSpc>
                <a:spcPct val="90000"/>
              </a:lnSpc>
            </a:pPr>
            <a:endParaRPr lang="en-US">
              <a:ea typeface="Calibri" pitchFamily="34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Timer 0 Overflow.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Timer 1 Overflow.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Reception/Transmission of Serial Character.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External Event 0.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>
                <a:solidFill>
                  <a:srgbClr val="CC99FF"/>
                </a:solidFill>
                <a:ea typeface="Calibri" pitchFamily="34" charset="0"/>
              </a:rPr>
              <a:t>External Event 1.</a:t>
            </a:r>
            <a:r>
              <a:rPr lang="en-US" sz="2800">
                <a:solidFill>
                  <a:srgbClr val="CC99FF"/>
                </a:solidFill>
                <a:ea typeface="Calibri" pitchFamily="34" charset="0"/>
              </a:rPr>
              <a:t> </a:t>
            </a:r>
          </a:p>
          <a:p>
            <a:pPr lvl="1" algn="just" eaLnBrk="1" hangingPunct="1">
              <a:lnSpc>
                <a:spcPct val="90000"/>
              </a:lnSpc>
              <a:buFontTx/>
              <a:buNone/>
            </a:pPr>
            <a:endParaRPr lang="en-US" sz="2000">
              <a:ea typeface="Calibri" pitchFamily="34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>
                <a:ea typeface="Calibri" pitchFamily="34" charset="0"/>
              </a:rPr>
              <a:t>We can configure the 8051 so that when Timer 0 Overflows or when a character is sent/received, the appropriate interrupt handler routines are called.</a:t>
            </a:r>
            <a:r>
              <a:rPr lang="en-US" sz="3200">
                <a:ea typeface="Calibri" pitchFamily="34" charset="0"/>
              </a:rPr>
              <a:t> </a:t>
            </a:r>
          </a:p>
          <a:p>
            <a:pPr algn="just" eaLnBrk="1" hangingPunct="1"/>
            <a:endParaRPr lang="en-US" sz="3200"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445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8DF53B-EF7B-4815-9A5A-9E95E52631B1}" type="slidenum">
              <a:rPr lang="en-US"/>
              <a:pPr>
                <a:defRPr/>
              </a:pPr>
              <a:t>131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Interrupt Vectors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547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61D1ED-4D59-492F-8AB5-89D5C35A396B}" type="slidenum">
              <a:rPr lang="en-US"/>
              <a:pPr>
                <a:defRPr/>
              </a:pPr>
              <a:t>132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500188"/>
            <a:ext cx="8547100" cy="3786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Interrupt related Registers</a:t>
            </a:r>
          </a:p>
        </p:txBody>
      </p:sp>
      <p:sp>
        <p:nvSpPr>
          <p:cNvPr id="106499" name="Content Placeholder 5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b="1">
                <a:ea typeface="Calibri" pitchFamily="34" charset="0"/>
              </a:rPr>
              <a:t>The various registers associated with the use of interrupts are: </a:t>
            </a: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TCON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Edge and Type bits for External Interrupts 0/1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SCON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RI and TI interrupt flags for RS232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IE -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 Enable interrupt sources </a:t>
            </a:r>
          </a:p>
          <a:p>
            <a:pPr algn="just" eaLnBrk="1" hangingPunct="1"/>
            <a:endParaRPr lang="en-US" sz="3200" b="1">
              <a:solidFill>
                <a:srgbClr val="CC99FF"/>
              </a:solidFill>
              <a:ea typeface="Calibri" pitchFamily="34" charset="0"/>
            </a:endParaRPr>
          </a:p>
          <a:p>
            <a:pPr lvl="1" algn="just" eaLnBrk="1" hangingPunct="1"/>
            <a:r>
              <a:rPr lang="en-US" sz="2800" b="1">
                <a:solidFill>
                  <a:srgbClr val="CC99FF"/>
                </a:solidFill>
                <a:ea typeface="Calibri" pitchFamily="34" charset="0"/>
              </a:rPr>
              <a:t>IP - </a:t>
            </a: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Specify priority of 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650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56E101-3374-4210-A6E8-694114E47286}" type="slidenum">
              <a:rPr lang="en-US"/>
              <a:pPr>
                <a:defRPr/>
              </a:pPr>
              <a:t>133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Enabling and Disabling an Interrupt</a:t>
            </a:r>
          </a:p>
        </p:txBody>
      </p:sp>
      <p:sp>
        <p:nvSpPr>
          <p:cNvPr id="107523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Upon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reset</a:t>
            </a:r>
            <a:r>
              <a:rPr lang="en-US">
                <a:ea typeface="Calibri" pitchFamily="34" charset="0"/>
              </a:rPr>
              <a:t>, all interrupts are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disabled (masked), </a:t>
            </a:r>
            <a:r>
              <a:rPr lang="en-US">
                <a:ea typeface="Calibri" pitchFamily="34" charset="0"/>
              </a:rPr>
              <a:t>meaning that none will be responded to by the microcontroller if they are activated.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The interrupts must be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enabled </a:t>
            </a:r>
            <a:r>
              <a:rPr lang="en-US">
                <a:ea typeface="Calibri" pitchFamily="34" charset="0"/>
              </a:rPr>
              <a:t>by software in order for the microcontroller to respond to them.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There is a register called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IE (interrupt enable) </a:t>
            </a:r>
            <a:r>
              <a:rPr lang="en-US">
                <a:ea typeface="Calibri" pitchFamily="34" charset="0"/>
              </a:rPr>
              <a:t>that is responsible for enabling (unmasking) and disabling (masking) the interrupts.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752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026952-786E-4A66-8B54-EFC6BBC0C617}" type="slidenum">
              <a:rPr lang="en-US"/>
              <a:pPr>
                <a:defRPr/>
              </a:pPr>
              <a:t>134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Enable (IE) Register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8548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119327-825F-4E8F-8DD4-A18D574E25CC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1214438"/>
            <a:ext cx="4608512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 txBox="1">
            <a:spLocks noRot="1" noChangeArrowheads="1"/>
          </p:cNvSpPr>
          <p:nvPr/>
        </p:nvSpPr>
        <p:spPr>
          <a:xfrm>
            <a:off x="2071688" y="2768600"/>
            <a:ext cx="6858000" cy="310197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EA   : Global enable/disable.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---    : Reserved for additional interrupt hardware.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ES   : Enable Serial port interrupt.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ET1 : Enable Timer 1 control bit.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EX1 : Enable External 1 interrupt.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ET0 : Enable Timer 0 control bit.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Tx/>
              <a:buChar char="•"/>
              <a:defRPr/>
            </a:pPr>
            <a:r>
              <a:rPr lang="en-US" sz="2400" b="1" ker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EX0 : Enable External 0 interrupt.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9388" y="3214688"/>
            <a:ext cx="1800225" cy="230505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MOV IE,#08h</a:t>
            </a:r>
            <a:br>
              <a: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SETB ET1</a:t>
            </a:r>
            <a:r>
              <a: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563938" y="1643063"/>
            <a:ext cx="503237" cy="576262"/>
          </a:xfrm>
          <a:prstGeom prst="rect">
            <a:avLst/>
          </a:prstGeom>
          <a:solidFill>
            <a:srgbClr val="66FFFF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/>
              <a:t>--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Enabling and Disabling an Interrupt</a:t>
            </a:r>
          </a:p>
        </p:txBody>
      </p:sp>
      <p:sp>
        <p:nvSpPr>
          <p:cNvPr id="109571" name="Content Placeholder 6"/>
          <p:cNvSpPr>
            <a:spLocks noGrp="1"/>
          </p:cNvSpPr>
          <p:nvPr>
            <p:ph idx="1"/>
          </p:nvPr>
        </p:nvSpPr>
        <p:spPr>
          <a:xfrm>
            <a:off x="173038" y="1000125"/>
            <a:ext cx="8786812" cy="5572125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Example: </a:t>
            </a:r>
            <a:r>
              <a:rPr lang="en-US" sz="2400">
                <a:ea typeface="Calibri" pitchFamily="34" charset="0"/>
              </a:rPr>
              <a:t>Show the instructions to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(a)</a:t>
            </a:r>
            <a:r>
              <a:rPr lang="en-US" sz="2400">
                <a:ea typeface="Calibri" pitchFamily="34" charset="0"/>
              </a:rPr>
              <a:t> enable the serial interrupt, timer 0 interrupt, and external hardware interrupt 1 and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(b)</a:t>
            </a:r>
            <a:r>
              <a:rPr lang="en-US" sz="2400">
                <a:ea typeface="Calibri" pitchFamily="34" charset="0"/>
              </a:rPr>
              <a:t> disable (mask) the timer 0 interrupt, then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(c)</a:t>
            </a:r>
            <a:r>
              <a:rPr lang="en-US" sz="2400">
                <a:ea typeface="Calibri" pitchFamily="34" charset="0"/>
              </a:rPr>
              <a:t> show how to disable all the interrupts with a single instruction.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b="1">
                <a:solidFill>
                  <a:srgbClr val="00B0F0"/>
                </a:solidFill>
                <a:ea typeface="Calibri" pitchFamily="34" charset="0"/>
              </a:rPr>
              <a:t>Solution:</a:t>
            </a:r>
          </a:p>
          <a:p>
            <a:pPr lvl="1"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(a) MOV IE,#10010110B </a:t>
            </a:r>
            <a:r>
              <a:rPr lang="en-US">
                <a:ea typeface="Calibri" pitchFamily="34" charset="0"/>
              </a:rPr>
              <a:t>;enable serial, timer 0, EX1</a:t>
            </a:r>
          </a:p>
          <a:p>
            <a:pPr lvl="2" eaLnBrk="1" hangingPunct="1"/>
            <a:r>
              <a:rPr lang="en-US" sz="2400">
                <a:ea typeface="Calibri" pitchFamily="34" charset="0"/>
              </a:rPr>
              <a:t>Another way to perform the same manipulation is: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IE.7 </a:t>
            </a:r>
            <a:r>
              <a:rPr lang="en-US" sz="2000">
                <a:ea typeface="Calibri" pitchFamily="34" charset="0"/>
              </a:rPr>
              <a:t>;EA=1, global enable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IE.4 </a:t>
            </a:r>
            <a:r>
              <a:rPr lang="en-US" sz="2000">
                <a:ea typeface="Calibri" pitchFamily="34" charset="0"/>
              </a:rPr>
              <a:t>;enable serial interrupt</a:t>
            </a:r>
          </a:p>
          <a:p>
            <a:pPr lvl="3" eaLnBrk="1" hangingPunct="1"/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IE.1 </a:t>
            </a:r>
            <a:r>
              <a:rPr lang="en-US" sz="2000">
                <a:ea typeface="Calibri" pitchFamily="34" charset="0"/>
              </a:rPr>
              <a:t>;enable Timer 0 interrupt</a:t>
            </a:r>
          </a:p>
          <a:p>
            <a:pPr lvl="3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000" b="1">
                <a:solidFill>
                  <a:srgbClr val="CC99FF"/>
                </a:solidFill>
                <a:ea typeface="Calibri" pitchFamily="34" charset="0"/>
              </a:rPr>
              <a:t>SETB IE.2 </a:t>
            </a:r>
            <a:r>
              <a:rPr lang="en-US" sz="2000">
                <a:ea typeface="Calibri" pitchFamily="34" charset="0"/>
              </a:rPr>
              <a:t>;enable EX1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(b) CLR IE.1 </a:t>
            </a:r>
            <a:r>
              <a:rPr lang="en-US">
                <a:ea typeface="Calibri" pitchFamily="34" charset="0"/>
              </a:rPr>
              <a:t>;mask (disable) timer 0 interrupt only</a:t>
            </a:r>
            <a:endParaRPr lang="en-US" sz="2800">
              <a:ea typeface="Calibri" pitchFamily="34" charset="0"/>
            </a:endParaRPr>
          </a:p>
          <a:p>
            <a:pPr lvl="1" eaLnBrk="1" hangingPunct="1"/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(c) CLR IE.7 </a:t>
            </a:r>
            <a:r>
              <a:rPr lang="en-US">
                <a:ea typeface="Calibri" pitchFamily="34" charset="0"/>
              </a:rPr>
              <a:t>;disable all 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0957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892A3D-F535-4693-A327-29FC1AEE0A10}" type="slidenum">
              <a:rPr lang="en-US"/>
              <a:pPr>
                <a:defRPr/>
              </a:pPr>
              <a:t>136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</a:t>
            </a:r>
          </a:p>
        </p:txBody>
      </p:sp>
      <p:sp>
        <p:nvSpPr>
          <p:cNvPr id="110595" name="Content Placeholder 8"/>
          <p:cNvSpPr>
            <a:spLocks noGrp="1"/>
          </p:cNvSpPr>
          <p:nvPr>
            <p:ph idx="1"/>
          </p:nvPr>
        </p:nvSpPr>
        <p:spPr>
          <a:xfrm>
            <a:off x="71438" y="1143000"/>
            <a:ext cx="8970962" cy="2357438"/>
          </a:xfrm>
        </p:spPr>
        <p:txBody>
          <a:bodyPr/>
          <a:lstStyle/>
          <a:p>
            <a:pPr algn="just" eaLnBrk="1" hangingPunct="1"/>
            <a:r>
              <a:rPr lang="en-US" sz="2400">
                <a:ea typeface="Calibri" pitchFamily="34" charset="0"/>
              </a:rPr>
              <a:t>When the 8051 is powered up, the priorities are assigned according to the following.</a:t>
            </a:r>
          </a:p>
          <a:p>
            <a:pPr algn="just" eaLnBrk="1" hangingPunct="1"/>
            <a:endParaRPr lang="en-US" sz="2400">
              <a:ea typeface="Calibri" pitchFamily="34" charset="0"/>
            </a:endParaRPr>
          </a:p>
          <a:p>
            <a:pPr algn="just" eaLnBrk="1" hangingPunct="1"/>
            <a:r>
              <a:rPr lang="en-US" sz="2400">
                <a:ea typeface="Calibri" pitchFamily="34" charset="0"/>
              </a:rPr>
              <a:t>In reality, the priority scheme is nothing but an internal polling sequence in which the 8051 polls the interrupts in the sequence listed and responds accordingly.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059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4F3938-681B-4816-8C39-6D90F05CAB93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3714750"/>
            <a:ext cx="54959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</a:t>
            </a:r>
          </a:p>
        </p:txBody>
      </p:sp>
      <p:sp>
        <p:nvSpPr>
          <p:cNvPr id="111619" name="Content Placeholder 8"/>
          <p:cNvSpPr>
            <a:spLocks noGrp="1"/>
          </p:cNvSpPr>
          <p:nvPr>
            <p:ph idx="1"/>
          </p:nvPr>
        </p:nvSpPr>
        <p:spPr>
          <a:xfrm>
            <a:off x="71438" y="1143000"/>
            <a:ext cx="8970962" cy="2143125"/>
          </a:xfrm>
        </p:spPr>
        <p:txBody>
          <a:bodyPr/>
          <a:lstStyle/>
          <a:p>
            <a:pPr eaLnBrk="1" hangingPunct="1"/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We can alter </a:t>
            </a:r>
            <a:r>
              <a:rPr lang="en-US" sz="2400">
                <a:ea typeface="Calibri" pitchFamily="34" charset="0"/>
              </a:rPr>
              <a:t>the sequence of interrupt priority by assigning a higher priority to any one of the interrupts by programming a register called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IP (interrupt priority).</a:t>
            </a:r>
          </a:p>
          <a:p>
            <a:pPr eaLnBrk="1" hangingPunct="1"/>
            <a:r>
              <a:rPr lang="en-US" sz="2400">
                <a:ea typeface="Calibri" pitchFamily="34" charset="0"/>
              </a:rPr>
              <a:t>To give a higher priority to any of the interrupts, we make the </a:t>
            </a:r>
            <a:r>
              <a:rPr lang="en-US" sz="2400" b="1">
                <a:solidFill>
                  <a:srgbClr val="CC99FF"/>
                </a:solidFill>
                <a:ea typeface="Calibri" pitchFamily="34" charset="0"/>
              </a:rPr>
              <a:t>corresponding bit in the IP register high.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16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C28FC2-25DC-48AE-A62E-3B61A952CB25}" type="slidenum">
              <a:rPr lang="en-US"/>
              <a:pPr>
                <a:defRPr/>
              </a:pPr>
              <a:t>138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Interrupt Priority (IP) Register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2644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32EC44-432E-4141-A98B-5824C6C7FB2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187450" y="1773238"/>
            <a:ext cx="6769100" cy="1223962"/>
          </a:xfrm>
          <a:prstGeom prst="rect">
            <a:avLst/>
          </a:prstGeom>
          <a:solidFill>
            <a:schemeClr val="bg1"/>
          </a:solidFill>
          <a:ln w="28575">
            <a:solidFill>
              <a:srgbClr val="9933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400"/>
              <a:t>                               PS    PT1   PX1    PT0    PX0</a:t>
            </a:r>
          </a:p>
        </p:txBody>
      </p:sp>
      <p:sp>
        <p:nvSpPr>
          <p:cNvPr id="112647" name="Line 5"/>
          <p:cNvSpPr>
            <a:spLocks noChangeShapeType="1"/>
          </p:cNvSpPr>
          <p:nvPr/>
        </p:nvSpPr>
        <p:spPr bwMode="auto">
          <a:xfrm>
            <a:off x="7092950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48" name="Line 6"/>
          <p:cNvSpPr>
            <a:spLocks noChangeShapeType="1"/>
          </p:cNvSpPr>
          <p:nvPr/>
        </p:nvSpPr>
        <p:spPr bwMode="auto">
          <a:xfrm>
            <a:off x="6156325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>
            <a:off x="5292725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0" name="Line 8"/>
          <p:cNvSpPr>
            <a:spLocks noChangeShapeType="1"/>
          </p:cNvSpPr>
          <p:nvPr/>
        </p:nvSpPr>
        <p:spPr bwMode="auto">
          <a:xfrm>
            <a:off x="4427538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>
            <a:off x="3708400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>
            <a:off x="2916238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2653" name="Line 11"/>
          <p:cNvSpPr>
            <a:spLocks noChangeShapeType="1"/>
          </p:cNvSpPr>
          <p:nvPr/>
        </p:nvSpPr>
        <p:spPr bwMode="auto">
          <a:xfrm>
            <a:off x="1979613" y="1773238"/>
            <a:ext cx="0" cy="1223962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360488" y="2139950"/>
            <a:ext cx="2160587" cy="5032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Reserved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339975" y="3860800"/>
            <a:ext cx="2089150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Serial Port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000375" y="4437063"/>
            <a:ext cx="2232025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Timer 1 Pin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3697288" y="5084763"/>
            <a:ext cx="2374900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 1 Pin</a:t>
            </a:r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4068763" y="2997200"/>
            <a:ext cx="0" cy="8636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4872038" y="2997200"/>
            <a:ext cx="0" cy="1439863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5711825" y="2997200"/>
            <a:ext cx="0" cy="2087563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372225" y="5013325"/>
            <a:ext cx="2087563" cy="503238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Timer 0 Pin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7000875" y="4292600"/>
            <a:ext cx="1944688" cy="431800"/>
          </a:xfrm>
          <a:prstGeom prst="rect">
            <a:avLst/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 0 Pin</a:t>
            </a: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6659563" y="2997200"/>
            <a:ext cx="0" cy="2016125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7559675" y="2997200"/>
            <a:ext cx="0" cy="1295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42875" y="5715000"/>
            <a:ext cx="457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Priority bit=1 assigns high priority</a:t>
            </a:r>
          </a:p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Priority bit=0 assigns low priority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8051 Microcontroller</a:t>
            </a:r>
          </a:p>
        </p:txBody>
      </p:sp>
      <p:sp>
        <p:nvSpPr>
          <p:cNvPr id="33795" name="Content Placeholder 8"/>
          <p:cNvSpPr>
            <a:spLocks noGrp="1"/>
          </p:cNvSpPr>
          <p:nvPr>
            <p:ph idx="1"/>
          </p:nvPr>
        </p:nvSpPr>
        <p:spPr>
          <a:xfrm>
            <a:off x="71438" y="1428750"/>
            <a:ext cx="8970962" cy="4929188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3200">
                <a:ea typeface="Calibri" pitchFamily="34" charset="0"/>
              </a:rPr>
              <a:t>Intel introduced 8051, referred as MCS- 51, in 1981.</a:t>
            </a:r>
          </a:p>
          <a:p>
            <a:pPr algn="just" eaLnBrk="1" hangingPunct="1"/>
            <a:r>
              <a:rPr lang="en-US" sz="3200">
                <a:ea typeface="Calibri" pitchFamily="34" charset="0"/>
              </a:rPr>
              <a:t>The 8051 is an </a:t>
            </a:r>
            <a:r>
              <a:rPr lang="en-US" sz="3200" b="1">
                <a:solidFill>
                  <a:srgbClr val="00B0F0"/>
                </a:solidFill>
                <a:ea typeface="Calibri" pitchFamily="34" charset="0"/>
              </a:rPr>
              <a:t>8-bit processor</a:t>
            </a:r>
          </a:p>
          <a:p>
            <a:pPr lvl="1"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800">
                <a:ea typeface="Calibri" pitchFamily="34" charset="0"/>
              </a:rPr>
              <a:t>The CPU can work on only 8 bits of data at a time</a:t>
            </a:r>
          </a:p>
          <a:p>
            <a:pPr algn="just" eaLnBrk="1" hangingPunct="1"/>
            <a:r>
              <a:rPr lang="en-US" sz="3200">
                <a:ea typeface="Calibri" pitchFamily="34" charset="0"/>
              </a:rPr>
              <a:t>The 8051 became widely popular after allowing other manufactures to make and market any flavor of the 8051.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379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EF91D7-3138-4FB4-8895-EBE2F8414838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714380"/>
          </a:xfrm>
        </p:spPr>
        <p:txBody>
          <a:bodyPr/>
          <a:lstStyle/>
          <a:p>
            <a:r>
              <a:rPr lang="en-US"/>
              <a:t>Features of 8051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0E92B-C567-477E-B3F9-9B11DA11F0E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71472" y="785794"/>
            <a:ext cx="822960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8 bit Processor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4KB  </a:t>
            </a:r>
            <a:r>
              <a:rPr lang="en-US" altLang="zh-CN" kern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Internal</a:t>
            </a: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 ROM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128 Bytes </a:t>
            </a:r>
            <a:r>
              <a:rPr lang="en-US" altLang="zh-CN" kern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Internal</a:t>
            </a: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 RAM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Four  8 BIT I/O PORTS  (32  I/O LINES)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Two  16 Bit Timers/Counters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+mn-cs"/>
              </a:rPr>
              <a:t>On Chip </a:t>
            </a: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Full Duplex UART  for Serial Communication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5 Vector Interrupts  ( 2 External, 3 Internal  - Timer0,Timer1,Serial)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On Chip Clock Oscillator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16 bit Address bus 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	64k External Code Memory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	64k External Data Memory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16-bit program counter  to access  external Code Memory and 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16 bit Data Pointer  to access external Data Memory</a:t>
            </a:r>
          </a:p>
          <a:p>
            <a:pPr marL="51435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</a:rPr>
              <a:t>128 user defined flags</a:t>
            </a:r>
          </a:p>
          <a:p>
            <a:pPr marL="514350" lvl="0" indent="-514350">
              <a:spcBef>
                <a:spcPct val="20000"/>
              </a:spcBef>
            </a:pPr>
            <a:r>
              <a:rPr lang="en-US" altLang="zh-CN" kern="0">
                <a:solidFill>
                  <a:srgbClr val="FFFF00"/>
                </a:solidFill>
                <a:latin typeface="Calibri" pitchFamily="34" charset="0"/>
                <a:ea typeface="SimSun" pitchFamily="2" charset="-122"/>
                <a:cs typeface="+mn-cs"/>
              </a:rPr>
              <a:t>32 General Purpose Registers each of 8 bits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Family</a:t>
            </a:r>
          </a:p>
        </p:txBody>
      </p:sp>
      <p:sp>
        <p:nvSpPr>
          <p:cNvPr id="3481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1928812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 8051 is a subset of the 8052</a:t>
            </a:r>
          </a:p>
          <a:p>
            <a:pPr eaLnBrk="1" hangingPunct="1"/>
            <a:r>
              <a:rPr lang="en-US">
                <a:ea typeface="Calibri" pitchFamily="34" charset="0"/>
              </a:rPr>
              <a:t>The 8031 is a ROM-less 8051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Add external ROM to it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You lose two ports, and leave only 2 ports for I/O operations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482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2D14A9-4E1D-4462-8160-E41C9F3739B8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68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8" y="3286125"/>
            <a:ext cx="5414962" cy="31416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785818"/>
          </a:xfrm>
        </p:spPr>
        <p:txBody>
          <a:bodyPr/>
          <a:lstStyle/>
          <a:p>
            <a:r>
              <a:rPr lang="en-US"/>
              <a:t>Pin Diagram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714356"/>
            <a:ext cx="5929354" cy="570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Diagram of 8051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0E92B-C567-477E-B3F9-9B11DA11F0E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571612"/>
            <a:ext cx="75342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pPr marL="514350" indent="-514350" algn="ctr" eaLnBrk="1" hangingPunct="1">
              <a:buFontTx/>
              <a:buNone/>
            </a:pPr>
            <a:r>
              <a:rPr lang="en-US" altLang="zh-CN" sz="2000">
                <a:latin typeface="Calibri" pitchFamily="34" charset="0"/>
                <a:ea typeface="SimSun" pitchFamily="2" charset="-122"/>
              </a:rPr>
              <a:t>Separate read instructions for external data and code memory.</a:t>
            </a:r>
            <a:r>
              <a:rPr lang="en-US" altLang="zh-CN" sz="2800">
                <a:latin typeface="Calibri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>
              <a:ea typeface="SimSun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524000" y="228576"/>
          <a:ext cx="6477024" cy="6477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Visio" r:id="rId4" imgW="6070755" imgH="6371396" progId="">
                  <p:embed/>
                </p:oleObj>
              </mc:Choice>
              <mc:Fallback>
                <p:oleObj name="Visio" r:id="rId4" imgW="6070755" imgH="637139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576"/>
                        <a:ext cx="6477024" cy="64770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Microprocessor Based System</a:t>
            </a:r>
          </a:p>
        </p:txBody>
      </p:sp>
      <p:sp>
        <p:nvSpPr>
          <p:cNvPr id="23555" name="Content Placeholder 8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1828800"/>
          </a:xfrm>
        </p:spPr>
        <p:txBody>
          <a:bodyPr/>
          <a:lstStyle/>
          <a:p>
            <a:pPr eaLnBrk="1" hangingPunct="1">
              <a:buNone/>
            </a:pPr>
            <a:r>
              <a:rPr lang="en-US">
                <a:ea typeface="Calibri" pitchFamily="34" charset="0"/>
              </a:rPr>
              <a:t>CPU</a:t>
            </a:r>
          </a:p>
          <a:p>
            <a:pPr eaLnBrk="1" hangingPunct="1">
              <a:buNone/>
            </a:pPr>
            <a:r>
              <a:rPr lang="en-US">
                <a:ea typeface="Calibri" pitchFamily="34" charset="0"/>
              </a:rPr>
              <a:t>External RAM, ROM, I/O </a:t>
            </a:r>
          </a:p>
          <a:p>
            <a:pPr eaLnBrk="1" hangingPunct="1">
              <a:buNone/>
            </a:pPr>
            <a:r>
              <a:rPr lang="en-US">
                <a:ea typeface="Calibri" pitchFamily="34" charset="0"/>
              </a:rPr>
              <a:t> (No internal RAM, ROM, I/O ports in the CPU)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235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714034-1DA4-4073-93C1-30136CBD513F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68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714620"/>
            <a:ext cx="7986742" cy="34548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867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Pin Description of the 8051</a:t>
            </a:r>
          </a:p>
        </p:txBody>
      </p:sp>
      <p:sp>
        <p:nvSpPr>
          <p:cNvPr id="36867" name="Content Placeholder 9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>
                <a:ea typeface="Calibri" pitchFamily="34" charset="0"/>
              </a:rPr>
              <a:t>8051 family members (e.g., 8751, 89C51, 89C52, DS89C4x0)</a:t>
            </a:r>
          </a:p>
          <a:p>
            <a:pPr lvl="1" algn="just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>
                <a:ea typeface="Calibri" pitchFamily="34" charset="0"/>
              </a:rPr>
              <a:t>Have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40 pins </a:t>
            </a:r>
            <a:r>
              <a:rPr lang="en-US">
                <a:ea typeface="Calibri" pitchFamily="34" charset="0"/>
              </a:rPr>
              <a:t>dedicated for various functions such as I/O, RD, WR, address, data, and interrupts.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Come in different packages, such as </a:t>
            </a:r>
          </a:p>
          <a:p>
            <a:pPr lvl="2" algn="just" eaLnBrk="1" hangingPunct="1"/>
            <a:r>
              <a:rPr lang="en-US" i="1">
                <a:solidFill>
                  <a:srgbClr val="CC99FF"/>
                </a:solidFill>
                <a:ea typeface="Calibri" pitchFamily="34" charset="0"/>
              </a:rPr>
              <a:t>DIP(dual in-line package),</a:t>
            </a:r>
          </a:p>
          <a:p>
            <a:pPr lvl="2" algn="just" eaLnBrk="1" hangingPunct="1"/>
            <a:r>
              <a:rPr lang="en-US" i="1">
                <a:solidFill>
                  <a:srgbClr val="CC99FF"/>
                </a:solidFill>
                <a:ea typeface="Calibri" pitchFamily="34" charset="0"/>
              </a:rPr>
              <a:t>QFP(quad flat package), and</a:t>
            </a:r>
          </a:p>
          <a:p>
            <a:pPr lvl="2"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i="1">
                <a:solidFill>
                  <a:srgbClr val="CC99FF"/>
                </a:solidFill>
                <a:ea typeface="Calibri" pitchFamily="34" charset="0"/>
              </a:rPr>
              <a:t>LLC(leadless chip carrier)</a:t>
            </a:r>
          </a:p>
          <a:p>
            <a:pPr algn="just" eaLnBrk="1" hangingPunct="1"/>
            <a:r>
              <a:rPr lang="en-US">
                <a:ea typeface="Calibri" pitchFamily="34" charset="0"/>
              </a:rPr>
              <a:t>Some companies provide a 20-pin version of the 8051 with a reduced number of I/O ports for less demanding applications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686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err="1"/>
              <a:t>Suresh.P.Nair</a:t>
            </a:r>
            <a:r>
              <a:rPr lang="en-US"/>
              <a:t>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9149C1-7247-4054-831F-771B128CC8C2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XTAL1 and XTAL2</a:t>
            </a:r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The 8051 has an on-chip oscillator but requires an external crystal to run it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A quartz crystal oscillator is connected to inputs XTAL1 (pin19) and XTAL2 (pin18)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The quartz crystal oscillator also needs two capacitors of 30 pF value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The original 8051 operates at </a:t>
            </a:r>
            <a:r>
              <a:rPr lang="en-US">
                <a:solidFill>
                  <a:srgbClr val="FFFF00"/>
                </a:solidFill>
                <a:ea typeface="Calibri" pitchFamily="34" charset="0"/>
              </a:rPr>
              <a:t>12 MHZ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891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930F2-7A15-4D36-8BB5-49A4AFE7E81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014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643314"/>
            <a:ext cx="2857520" cy="278608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XTAL1 and XTAL2 …..</a:t>
            </a:r>
          </a:p>
        </p:txBody>
      </p:sp>
      <p:sp>
        <p:nvSpPr>
          <p:cNvPr id="3993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00025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If you use a frequency source other than a crystal oscillator, such as a TTL oscillator: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It will be connected to XTAL1</a:t>
            </a:r>
          </a:p>
          <a:p>
            <a:pPr lvl="1" eaLnBrk="1" hangingPunct="1"/>
            <a:r>
              <a:rPr lang="en-US">
                <a:ea typeface="Calibri" pitchFamily="34" charset="0"/>
              </a:rPr>
              <a:t>XTAL2 is left unconnected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3994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7151B2F-67BA-4108-BC38-97CABD0DA506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71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496" y="2928934"/>
            <a:ext cx="4076700" cy="3067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RST</a:t>
            </a:r>
          </a:p>
        </p:txBody>
      </p:sp>
      <p:sp>
        <p:nvSpPr>
          <p:cNvPr id="41987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428875"/>
          </a:xfrm>
        </p:spPr>
        <p:txBody>
          <a:bodyPr/>
          <a:lstStyle/>
          <a:p>
            <a:pPr algn="just" eaLnBrk="1" hangingPunct="1"/>
            <a:r>
              <a:rPr lang="en-US" sz="2400">
                <a:ea typeface="Calibri" pitchFamily="34" charset="0"/>
              </a:rPr>
              <a:t>RESET pin is an input and is active high (normally low)</a:t>
            </a:r>
          </a:p>
          <a:p>
            <a:pPr algn="just" eaLnBrk="1" hangingPunct="1"/>
            <a:r>
              <a:rPr lang="en-US" sz="2400">
                <a:ea typeface="Calibri" pitchFamily="34" charset="0"/>
              </a:rPr>
              <a:t>Upon applying a high pulse to this pin, the microcontroller will reset and terminate all activities</a:t>
            </a:r>
          </a:p>
          <a:p>
            <a:pPr algn="just" eaLnBrk="1" hangingPunct="1"/>
            <a:r>
              <a:rPr lang="en-US" sz="2400">
                <a:ea typeface="Calibri" pitchFamily="34" charset="0"/>
              </a:rPr>
              <a:t>This is often referred to as a power-on reset</a:t>
            </a:r>
          </a:p>
          <a:p>
            <a:pPr algn="just" eaLnBrk="1" hangingPunct="1"/>
            <a:r>
              <a:rPr lang="en-US" sz="2400">
                <a:ea typeface="Calibri" pitchFamily="34" charset="0"/>
              </a:rPr>
              <a:t>Activating a power-on reset will cause all values in the registers to be lost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198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3DFCC2-218C-479B-B330-F12ED3CC5DC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7004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3714750"/>
            <a:ext cx="5453062" cy="26368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0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EA’</a:t>
            </a:r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>
          <a:xfrm>
            <a:off x="642910" y="1214438"/>
            <a:ext cx="8316940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>
                <a:ea typeface="Calibri" pitchFamily="34" charset="0"/>
              </a:rPr>
              <a:t>EA’,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“external access’’</a:t>
            </a:r>
            <a:r>
              <a:rPr lang="en-US">
                <a:ea typeface="Calibri" pitchFamily="34" charset="0"/>
              </a:rPr>
              <a:t>, is an input pin and must be connected to </a:t>
            </a:r>
            <a:r>
              <a:rPr lang="en-US" err="1">
                <a:ea typeface="Calibri" pitchFamily="34" charset="0"/>
              </a:rPr>
              <a:t>Vcc</a:t>
            </a:r>
            <a:r>
              <a:rPr lang="en-US">
                <a:ea typeface="Calibri" pitchFamily="34" charset="0"/>
              </a:rPr>
              <a:t> or GND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>
                <a:ea typeface="Calibri" pitchFamily="34" charset="0"/>
              </a:rPr>
              <a:t>The 8051 family members all come with on-chip ROM to store programs and also have an external code and data memory.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>
                <a:ea typeface="Calibri" pitchFamily="34" charset="0"/>
              </a:rPr>
              <a:t>Normally EA pin is connected to </a:t>
            </a:r>
            <a:r>
              <a:rPr lang="en-US" err="1">
                <a:ea typeface="Calibri" pitchFamily="34" charset="0"/>
              </a:rPr>
              <a:t>Vcc</a:t>
            </a:r>
            <a:r>
              <a:rPr lang="en-US">
                <a:ea typeface="Calibri" pitchFamily="34" charset="0"/>
              </a:rPr>
              <a:t> (</a:t>
            </a:r>
            <a:r>
              <a:rPr lang="en-US">
                <a:solidFill>
                  <a:srgbClr val="FFFF00"/>
                </a:solidFill>
                <a:ea typeface="Calibri" pitchFamily="34" charset="0"/>
              </a:rPr>
              <a:t>Internal Access</a:t>
            </a:r>
            <a:r>
              <a:rPr lang="en-US">
                <a:ea typeface="Calibri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>
                <a:ea typeface="Calibri" pitchFamily="34" charset="0"/>
              </a:rPr>
              <a:t>EA pin must be connected to GND to indicate that the code or data is stored externally.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403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D48EA9-D1F1-4698-AD9F-27B0EE34FD7F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PSEN’ and ALE</a:t>
            </a:r>
          </a:p>
        </p:txBody>
      </p:sp>
      <p:sp>
        <p:nvSpPr>
          <p:cNvPr id="45059" name="Content Placeholder 8"/>
          <p:cNvSpPr>
            <a:spLocks noGrp="1"/>
          </p:cNvSpPr>
          <p:nvPr>
            <p:ph idx="1"/>
          </p:nvPr>
        </p:nvSpPr>
        <p:spPr>
          <a:xfrm>
            <a:off x="357159" y="1214438"/>
            <a:ext cx="860269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PSEN,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“program store enable’’</a:t>
            </a:r>
            <a:r>
              <a:rPr lang="en-US">
                <a:ea typeface="Calibri" pitchFamily="34" charset="0"/>
              </a:rPr>
              <a:t>, is an output pin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This pin is connected to the OE pin of the external memory.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For External Code Memory, PSEN’ = 0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For External Data Memory, PSEN’ = 1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ALE pin is used for </a:t>
            </a:r>
            <a:r>
              <a:rPr lang="en-US" err="1">
                <a:ea typeface="Calibri" pitchFamily="34" charset="0"/>
              </a:rPr>
              <a:t>demultiplexing</a:t>
            </a:r>
            <a:r>
              <a:rPr lang="en-US">
                <a:ea typeface="Calibri" pitchFamily="34" charset="0"/>
              </a:rPr>
              <a:t> the address and data.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506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821BA-9A8E-4525-852A-D9619D03FB2B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I/O Port Pins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2643188" y="1214438"/>
            <a:ext cx="6316662" cy="371475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ea typeface="Calibri" pitchFamily="34" charset="0"/>
              </a:rPr>
              <a:t>The four 8-bit I/O ports </a:t>
            </a:r>
            <a:r>
              <a:rPr lang="en-US" sz="3200" b="1">
                <a:solidFill>
                  <a:srgbClr val="00B0F0"/>
                </a:solidFill>
                <a:ea typeface="Calibri" pitchFamily="34" charset="0"/>
              </a:rPr>
              <a:t>P0, P1, P2 and P3</a:t>
            </a:r>
            <a:r>
              <a:rPr lang="en-US" sz="3200">
                <a:ea typeface="Calibri" pitchFamily="34" charset="0"/>
              </a:rPr>
              <a:t> each uses 8 pins.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solidFill>
                  <a:srgbClr val="FFFF00"/>
                </a:solidFill>
                <a:ea typeface="Calibri" pitchFamily="34" charset="0"/>
              </a:rPr>
              <a:t>All the ports upon RESET are configured as output</a:t>
            </a:r>
            <a:r>
              <a:rPr lang="en-US" sz="3200">
                <a:ea typeface="Calibri" pitchFamily="34" charset="0"/>
              </a:rPr>
              <a:t>, ready to be used as input ports by the external device.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608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45B72C-EB47-4C4F-9322-FBFB9B67A779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4608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2928927" cy="54054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Port 0</a:t>
            </a:r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>
          <a:xfrm>
            <a:off x="2071688" y="1214438"/>
            <a:ext cx="6888162" cy="51435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Port 0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also</a:t>
            </a:r>
            <a:r>
              <a:rPr lang="en-US">
                <a:ea typeface="Calibri" pitchFamily="34" charset="0"/>
              </a:rPr>
              <a:t> designated as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AD0-AD7</a:t>
            </a:r>
            <a:r>
              <a:rPr lang="en-US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When connecting an 8051 to an external memory, port 0 provides both address and data.</a:t>
            </a:r>
          </a:p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The 8051 multiplexes address and data through port 0 to save pins.</a:t>
            </a:r>
          </a:p>
          <a:p>
            <a:pPr algn="just" eaLnBrk="1" hangingPunct="1"/>
            <a:r>
              <a:rPr lang="en-US">
                <a:ea typeface="Calibri" pitchFamily="34" charset="0"/>
              </a:rPr>
              <a:t>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ALE</a:t>
            </a:r>
            <a:r>
              <a:rPr lang="en-US">
                <a:ea typeface="Calibri" pitchFamily="34" charset="0"/>
              </a:rPr>
              <a:t> indicates if P0 has address or data.</a:t>
            </a:r>
          </a:p>
          <a:p>
            <a:pPr lvl="1" algn="just" eaLnBrk="1" hangingPunct="1"/>
            <a:r>
              <a:rPr lang="en-US" i="1">
                <a:solidFill>
                  <a:srgbClr val="CC99FF"/>
                </a:solidFill>
                <a:ea typeface="Calibri" pitchFamily="34" charset="0"/>
              </a:rPr>
              <a:t>When ALE=0, it provides data D0-D7</a:t>
            </a:r>
          </a:p>
          <a:p>
            <a:pPr lvl="1" algn="just" eaLnBrk="1" hangingPunct="1"/>
            <a:r>
              <a:rPr lang="en-US" i="1">
                <a:solidFill>
                  <a:srgbClr val="CC99FF"/>
                </a:solidFill>
                <a:ea typeface="Calibri" pitchFamily="34" charset="0"/>
              </a:rPr>
              <a:t>When ALE=1, it has address A0-A7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710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7A4C47-B1F1-43D2-A13F-40A93C4C6672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4711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4" y="785794"/>
            <a:ext cx="1928795" cy="56388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Port 1 and Port 2</a:t>
            </a:r>
          </a:p>
        </p:txBody>
      </p:sp>
      <p:sp>
        <p:nvSpPr>
          <p:cNvPr id="48131" name="Content Placeholder 8"/>
          <p:cNvSpPr>
            <a:spLocks noGrp="1"/>
          </p:cNvSpPr>
          <p:nvPr>
            <p:ph idx="1"/>
          </p:nvPr>
        </p:nvSpPr>
        <p:spPr>
          <a:xfrm>
            <a:off x="2214563" y="1214438"/>
            <a:ext cx="6745287" cy="514350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In 8051-based systems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with no external memory connection</a:t>
            </a:r>
            <a:r>
              <a:rPr lang="en-US">
                <a:ea typeface="Calibri" pitchFamily="34" charset="0"/>
              </a:rPr>
              <a:t>: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Both P1 and P2 are used as simple I/O.</a:t>
            </a:r>
          </a:p>
          <a:p>
            <a:pPr algn="just" eaLnBrk="1" hangingPunct="1"/>
            <a:r>
              <a:rPr lang="en-US">
                <a:ea typeface="Calibri" pitchFamily="34" charset="0"/>
              </a:rPr>
              <a:t>In 8051-based systems </a:t>
            </a:r>
            <a:r>
              <a:rPr lang="en-US" b="1">
                <a:solidFill>
                  <a:srgbClr val="CC99FF"/>
                </a:solidFill>
                <a:ea typeface="Calibri" pitchFamily="34" charset="0"/>
              </a:rPr>
              <a:t>with external memory connections</a:t>
            </a:r>
            <a:r>
              <a:rPr lang="en-US">
                <a:ea typeface="Calibri" pitchFamily="34" charset="0"/>
              </a:rPr>
              <a:t>: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Port 2 must be used along with P0 to provide the 16-bit address for the external memory.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P0 provides the lower 8 bits via A0 – A7.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P2 is used for the upper 8 bits of the 16-bit address, designated as A8 – A15, and it cannot be used for I/O.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8133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035551-D149-4F00-A1FC-7F61F915B7F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4813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785794"/>
            <a:ext cx="1971675" cy="55007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Port 3</a:t>
            </a:r>
          </a:p>
        </p:txBody>
      </p:sp>
      <p:sp>
        <p:nvSpPr>
          <p:cNvPr id="49155" name="Content Placeholder 8"/>
          <p:cNvSpPr>
            <a:spLocks noGrp="1"/>
          </p:cNvSpPr>
          <p:nvPr>
            <p:ph idx="1"/>
          </p:nvPr>
        </p:nvSpPr>
        <p:spPr>
          <a:xfrm>
            <a:off x="2000250" y="1214438"/>
            <a:ext cx="6959600" cy="3071812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ea typeface="Calibri" pitchFamily="34" charset="0"/>
              </a:rPr>
              <a:t>Port 3 can be used as </a:t>
            </a:r>
            <a:r>
              <a:rPr lang="en-US" sz="3200" b="1">
                <a:solidFill>
                  <a:srgbClr val="CC99FF"/>
                </a:solidFill>
                <a:ea typeface="Calibri" pitchFamily="34" charset="0"/>
              </a:rPr>
              <a:t>input or output</a:t>
            </a:r>
            <a:r>
              <a:rPr lang="en-US" sz="3200">
                <a:ea typeface="Calibri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3000"/>
              </a:spcAft>
            </a:pPr>
            <a:r>
              <a:rPr lang="en-US" sz="3200">
                <a:ea typeface="Calibri" pitchFamily="34" charset="0"/>
              </a:rPr>
              <a:t>Port 3 has the </a:t>
            </a:r>
            <a:r>
              <a:rPr lang="en-US" sz="3200" b="1">
                <a:solidFill>
                  <a:srgbClr val="CC99FF"/>
                </a:solidFill>
                <a:ea typeface="Calibri" pitchFamily="34" charset="0"/>
              </a:rPr>
              <a:t>additional function </a:t>
            </a:r>
            <a:r>
              <a:rPr lang="en-US" sz="3200">
                <a:ea typeface="Calibri" pitchFamily="34" charset="0"/>
              </a:rPr>
              <a:t>of providing some extremely important signals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91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4D1A5E8-A8DC-4D46-9D8A-3C4CFF4AC2D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2524125"/>
            <a:ext cx="1752600" cy="39766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3" y="1000108"/>
            <a:ext cx="8905875" cy="55721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Microcontroller</a:t>
            </a:r>
            <a:endParaRPr lang="en-US">
              <a:ea typeface="PMingLiU" pitchFamily="18" charset="-120"/>
            </a:endParaRPr>
          </a:p>
        </p:txBody>
      </p:sp>
      <p:sp>
        <p:nvSpPr>
          <p:cNvPr id="24579" name="Content Placeholder 8"/>
          <p:cNvSpPr>
            <a:spLocks noGrp="1"/>
          </p:cNvSpPr>
          <p:nvPr>
            <p:ph idx="1"/>
          </p:nvPr>
        </p:nvSpPr>
        <p:spPr>
          <a:xfrm>
            <a:off x="285720" y="1285860"/>
            <a:ext cx="8643967" cy="2043112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A smaller computer on a CHIP</a:t>
            </a:r>
          </a:p>
          <a:p>
            <a:pPr eaLnBrk="1" hangingPunct="1"/>
            <a:r>
              <a:rPr lang="en-US">
                <a:ea typeface="Calibri" pitchFamily="34" charset="0"/>
              </a:rPr>
              <a:t>On-chip RAM, ROM, I/O Ports, Timer, Serial Controller…</a:t>
            </a:r>
          </a:p>
          <a:p>
            <a:pPr eaLnBrk="1" hangingPunct="1"/>
            <a:r>
              <a:rPr lang="en-US">
                <a:ea typeface="Calibri" pitchFamily="34" charset="0"/>
              </a:rPr>
              <a:t>Example: Motorola’s 6811, Intel’s 8051, Atmel 32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2458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CD9BC8-C5E2-45D3-AC4E-B9D1E5447029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68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3357563"/>
            <a:ext cx="6680200" cy="2857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Pin Description Summary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0180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86945F-E709-4312-A175-40ECF76F4233}" type="slidenum">
              <a:rPr lang="en-US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0" name="Group 99"/>
          <p:cNvGraphicFramePr>
            <a:graphicFrameLocks noGrp="1"/>
          </p:cNvGraphicFramePr>
          <p:nvPr>
            <p:ph idx="4294967295"/>
          </p:nvPr>
        </p:nvGraphicFramePr>
        <p:xfrm>
          <a:off x="317500" y="1069975"/>
          <a:ext cx="8540750" cy="5215952"/>
        </p:xfrm>
        <a:graphic>
          <a:graphicData uri="http://schemas.openxmlformats.org/drawingml/2006/table">
            <a:tbl>
              <a:tblPr/>
              <a:tblGrid>
                <a:gridCol w="141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2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6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PIN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TYPE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NAME AND FUNCTION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533400" marR="0" lvl="0" indent="-5334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Vss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Ground: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0 V reference.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533400" marR="0" lvl="0" indent="-5334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Vcc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Power Supply: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This is the power supply voltage for normal, idle, and power-down operation.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P0.0 - P0.7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0: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0 is an open-drain, bi-directional I/O port. Port 0 is also the multiplexed low-order address and data bus during accesses to external program and data memory.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44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P1.0 - P1.7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1: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I is an 8-bit bi-directional I/O port. 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11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P2.0 - P2.7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2: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2 is an 8-bit bidirectional I/O. Port 2 emits the high order address byte during fetches from external program memory and during accesses to external data memory that use 16 bit addresses.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P3.0 - P3.7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I/O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3: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Port 3 is an 8 bit bidirectional I/O port. Port 3 also serves special features as explained.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Pin Description Summary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120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140391-E7BA-4E22-972F-53D1AA35591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10" name="Group 99"/>
          <p:cNvGraphicFramePr>
            <a:graphicFrameLocks noGrp="1"/>
          </p:cNvGraphicFramePr>
          <p:nvPr>
            <p:ph idx="4294967295"/>
          </p:nvPr>
        </p:nvGraphicFramePr>
        <p:xfrm>
          <a:off x="317500" y="928688"/>
          <a:ext cx="8540750" cy="5638800"/>
        </p:xfrm>
        <a:graphic>
          <a:graphicData uri="http://schemas.openxmlformats.org/drawingml/2006/table">
            <a:tbl>
              <a:tblPr/>
              <a:tblGrid>
                <a:gridCol w="126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6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PIN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TYPE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NAME AND FUNCTION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RST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Reset: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 high on this pin for two machine cycles while the oscillator is running, resets the device.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1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ALE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Address Latch Enable: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Output pulse for latching the low byte of the address during an access to external memory.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65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PSEN*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O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Program Store Enable: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The read strobe to external program memory. When executing code from the external program memory, PSEN* is activated twice each machine cycle, except that two PSEN* activations are skipped during each access to external data memory.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58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EA*/VPP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External Access Enable/Programming Supply Voltage: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Batang" pitchFamily="18" charset="-127"/>
                          <a:cs typeface="Calibri" pitchFamily="34" charset="0"/>
                        </a:rPr>
                        <a:t>EA* must be externally held low to enable the device to fetch code from external program memory locations. If EA* Is held high, the device executes from internal program memory. This pin also receives the programming supply voltage Vpp during Flash programming. (applies for 89c5x MCU's)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7" name="AutoShape 5"/>
          <p:cNvSpPr>
            <a:spLocks noChangeArrowheads="1"/>
          </p:cNvSpPr>
          <p:nvPr/>
        </p:nvSpPr>
        <p:spPr bwMode="auto">
          <a:xfrm>
            <a:off x="914400" y="1371600"/>
            <a:ext cx="13716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Interrupt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218118" name="AutoShape 6"/>
          <p:cNvSpPr>
            <a:spLocks noChangeArrowheads="1"/>
          </p:cNvSpPr>
          <p:nvPr/>
        </p:nvSpPr>
        <p:spPr bwMode="auto">
          <a:xfrm>
            <a:off x="609600" y="2743200"/>
            <a:ext cx="1752600" cy="1600200"/>
          </a:xfrm>
          <a:prstGeom prst="cube">
            <a:avLst>
              <a:gd name="adj" fmla="val 20032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CPU</a:t>
            </a:r>
          </a:p>
        </p:txBody>
      </p:sp>
      <p:sp>
        <p:nvSpPr>
          <p:cNvPr id="218119" name="AutoShape 7"/>
          <p:cNvSpPr>
            <a:spLocks noChangeArrowheads="1"/>
          </p:cNvSpPr>
          <p:nvPr/>
        </p:nvSpPr>
        <p:spPr bwMode="auto">
          <a:xfrm>
            <a:off x="3124200" y="1143000"/>
            <a:ext cx="1295400" cy="1357313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4K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ROM</a:t>
            </a:r>
          </a:p>
        </p:txBody>
      </p:sp>
      <p:sp>
        <p:nvSpPr>
          <p:cNvPr id="218120" name="AutoShape 8"/>
          <p:cNvSpPr>
            <a:spLocks noChangeArrowheads="1"/>
          </p:cNvSpPr>
          <p:nvPr/>
        </p:nvSpPr>
        <p:spPr bwMode="auto">
          <a:xfrm>
            <a:off x="5089525" y="1357313"/>
            <a:ext cx="1066800" cy="11430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128 B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RAM</a:t>
            </a:r>
          </a:p>
        </p:txBody>
      </p:sp>
      <p:sp>
        <p:nvSpPr>
          <p:cNvPr id="218121" name="AutoShape 9"/>
          <p:cNvSpPr>
            <a:spLocks noChangeArrowheads="1"/>
          </p:cNvSpPr>
          <p:nvPr/>
        </p:nvSpPr>
        <p:spPr bwMode="auto">
          <a:xfrm>
            <a:off x="914400" y="4876800"/>
            <a:ext cx="1219200" cy="8382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OSC</a:t>
            </a:r>
          </a:p>
        </p:txBody>
      </p:sp>
      <p:sp>
        <p:nvSpPr>
          <p:cNvPr id="218122" name="AutoShape 10"/>
          <p:cNvSpPr>
            <a:spLocks noChangeArrowheads="1"/>
          </p:cNvSpPr>
          <p:nvPr/>
        </p:nvSpPr>
        <p:spPr bwMode="auto">
          <a:xfrm>
            <a:off x="2819400" y="4745038"/>
            <a:ext cx="11430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Bus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Control</a:t>
            </a:r>
          </a:p>
        </p:txBody>
      </p:sp>
      <p:sp>
        <p:nvSpPr>
          <p:cNvPr id="218123" name="AutoShape 11"/>
          <p:cNvSpPr>
            <a:spLocks noChangeArrowheads="1"/>
          </p:cNvSpPr>
          <p:nvPr/>
        </p:nvSpPr>
        <p:spPr bwMode="auto">
          <a:xfrm>
            <a:off x="4495800" y="4724400"/>
            <a:ext cx="22860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4 I/O Ports</a:t>
            </a:r>
          </a:p>
        </p:txBody>
      </p:sp>
      <p:sp>
        <p:nvSpPr>
          <p:cNvPr id="218124" name="AutoShape 12"/>
          <p:cNvSpPr>
            <a:spLocks noChangeArrowheads="1"/>
          </p:cNvSpPr>
          <p:nvPr/>
        </p:nvSpPr>
        <p:spPr bwMode="auto">
          <a:xfrm>
            <a:off x="7162800" y="4724400"/>
            <a:ext cx="1371600" cy="990600"/>
          </a:xfrm>
          <a:prstGeom prst="cube">
            <a:avLst>
              <a:gd name="adj" fmla="val 13944"/>
            </a:avLst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Serial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Port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6600" y="1357306"/>
            <a:ext cx="1371600" cy="1143000"/>
            <a:chOff x="4656" y="1296"/>
            <a:chExt cx="864" cy="720"/>
          </a:xfr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grpSpPr>
        <p:sp>
          <p:nvSpPr>
            <p:cNvPr id="218125" name="AutoShape 13"/>
            <p:cNvSpPr>
              <a:spLocks noChangeArrowheads="1"/>
            </p:cNvSpPr>
            <p:nvPr/>
          </p:nvSpPr>
          <p:spPr bwMode="auto">
            <a:xfrm>
              <a:off x="4656" y="1632"/>
              <a:ext cx="864" cy="384"/>
            </a:xfrm>
            <a:prstGeom prst="cube">
              <a:avLst>
                <a:gd name="adj" fmla="val 13944"/>
              </a:avLst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Timer 1</a:t>
              </a:r>
            </a:p>
          </p:txBody>
        </p:sp>
        <p:sp>
          <p:nvSpPr>
            <p:cNvPr id="218126" name="AutoShape 14"/>
            <p:cNvSpPr>
              <a:spLocks noChangeArrowheads="1"/>
            </p:cNvSpPr>
            <p:nvPr/>
          </p:nvSpPr>
          <p:spPr bwMode="auto">
            <a:xfrm>
              <a:off x="4656" y="1296"/>
              <a:ext cx="864" cy="384"/>
            </a:xfrm>
            <a:prstGeom prst="cube">
              <a:avLst>
                <a:gd name="adj" fmla="val 13944"/>
              </a:avLst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Timer 0</a:t>
              </a:r>
            </a:p>
          </p:txBody>
        </p:sp>
      </p:grpSp>
      <p:sp>
        <p:nvSpPr>
          <p:cNvPr id="52235" name="Rectangle 16"/>
          <p:cNvSpPr>
            <a:spLocks noChangeArrowheads="1"/>
          </p:cNvSpPr>
          <p:nvPr/>
        </p:nvSpPr>
        <p:spPr bwMode="auto">
          <a:xfrm>
            <a:off x="457200" y="-203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General Block Diagram of 8051</a:t>
            </a:r>
          </a:p>
        </p:txBody>
      </p:sp>
      <p:sp>
        <p:nvSpPr>
          <p:cNvPr id="218130" name="AutoShape 18"/>
          <p:cNvSpPr>
            <a:spLocks noChangeArrowheads="1"/>
          </p:cNvSpPr>
          <p:nvPr/>
        </p:nvSpPr>
        <p:spPr bwMode="auto">
          <a:xfrm>
            <a:off x="2143125" y="3429000"/>
            <a:ext cx="5638800" cy="457200"/>
          </a:xfrm>
          <a:prstGeom prst="leftArrow">
            <a:avLst>
              <a:gd name="adj1" fmla="val 50000"/>
              <a:gd name="adj2" fmla="val 103120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1" name="AutoShape 19"/>
          <p:cNvSpPr>
            <a:spLocks noChangeArrowheads="1"/>
          </p:cNvSpPr>
          <p:nvPr/>
        </p:nvSpPr>
        <p:spPr bwMode="auto">
          <a:xfrm rot="10800000">
            <a:off x="3886200" y="5029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2" name="AutoShape 20"/>
          <p:cNvSpPr>
            <a:spLocks noChangeArrowheads="1"/>
          </p:cNvSpPr>
          <p:nvPr/>
        </p:nvSpPr>
        <p:spPr bwMode="auto">
          <a:xfrm rot="-5400000">
            <a:off x="2857500" y="4114800"/>
            <a:ext cx="1066800" cy="381000"/>
          </a:xfrm>
          <a:prstGeom prst="leftArrow">
            <a:avLst>
              <a:gd name="adj1" fmla="val 61676"/>
              <a:gd name="adj2" fmla="val 8123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3" name="AutoShape 21"/>
          <p:cNvSpPr>
            <a:spLocks noChangeArrowheads="1"/>
          </p:cNvSpPr>
          <p:nvPr/>
        </p:nvSpPr>
        <p:spPr bwMode="auto">
          <a:xfrm rot="-5400000">
            <a:off x="3142456" y="2850357"/>
            <a:ext cx="1081087" cy="381000"/>
          </a:xfrm>
          <a:prstGeom prst="leftArrow">
            <a:avLst>
              <a:gd name="adj1" fmla="val 60843"/>
              <a:gd name="adj2" fmla="val 76034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4" name="AutoShape 22"/>
          <p:cNvSpPr>
            <a:spLocks noChangeArrowheads="1"/>
          </p:cNvSpPr>
          <p:nvPr/>
        </p:nvSpPr>
        <p:spPr bwMode="auto">
          <a:xfrm rot="-5400000">
            <a:off x="5098257" y="4102894"/>
            <a:ext cx="1014412" cy="381000"/>
          </a:xfrm>
          <a:prstGeom prst="leftArrow">
            <a:avLst>
              <a:gd name="adj1" fmla="val 67509"/>
              <a:gd name="adj2" fmla="val 8791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5" name="AutoShape 23"/>
          <p:cNvSpPr>
            <a:spLocks noChangeArrowheads="1"/>
          </p:cNvSpPr>
          <p:nvPr/>
        </p:nvSpPr>
        <p:spPr bwMode="auto">
          <a:xfrm>
            <a:off x="7620000" y="2500313"/>
            <a:ext cx="381000" cy="2300287"/>
          </a:xfrm>
          <a:prstGeom prst="upDownArrow">
            <a:avLst>
              <a:gd name="adj1" fmla="val 50000"/>
              <a:gd name="adj2" fmla="val 10042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36" name="AutoShape 24"/>
          <p:cNvSpPr>
            <a:spLocks noChangeArrowheads="1"/>
          </p:cNvSpPr>
          <p:nvPr/>
        </p:nvSpPr>
        <p:spPr bwMode="auto">
          <a:xfrm>
            <a:off x="5410200" y="2500313"/>
            <a:ext cx="381000" cy="1093787"/>
          </a:xfrm>
          <a:prstGeom prst="upDownArrow">
            <a:avLst>
              <a:gd name="adj1" fmla="val 44167"/>
              <a:gd name="adj2" fmla="val 6083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5" name="AutoShape 33"/>
          <p:cNvSpPr>
            <a:spLocks noChangeArrowheads="1"/>
          </p:cNvSpPr>
          <p:nvPr/>
        </p:nvSpPr>
        <p:spPr bwMode="auto">
          <a:xfrm rot="-5400000">
            <a:off x="1295400" y="2514600"/>
            <a:ext cx="533400" cy="228600"/>
          </a:xfrm>
          <a:prstGeom prst="leftArrow">
            <a:avLst>
              <a:gd name="adj1" fmla="val 63889"/>
              <a:gd name="adj2" fmla="val 49302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6" name="AutoShape 34"/>
          <p:cNvSpPr>
            <a:spLocks noChangeArrowheads="1"/>
          </p:cNvSpPr>
          <p:nvPr/>
        </p:nvSpPr>
        <p:spPr bwMode="auto">
          <a:xfrm>
            <a:off x="2189163" y="20288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7" name="AutoShape 35"/>
          <p:cNvSpPr>
            <a:spLocks noChangeArrowheads="1"/>
          </p:cNvSpPr>
          <p:nvPr/>
        </p:nvSpPr>
        <p:spPr bwMode="auto">
          <a:xfrm>
            <a:off x="2189163" y="15716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8" name="AutoShape 36"/>
          <p:cNvSpPr>
            <a:spLocks noChangeArrowheads="1"/>
          </p:cNvSpPr>
          <p:nvPr/>
        </p:nvSpPr>
        <p:spPr bwMode="auto">
          <a:xfrm>
            <a:off x="2189163" y="1800225"/>
            <a:ext cx="933450" cy="180975"/>
          </a:xfrm>
          <a:prstGeom prst="leftArrow">
            <a:avLst>
              <a:gd name="adj1" fmla="val 62509"/>
              <a:gd name="adj2" fmla="val 57358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9" name="AutoShape 37"/>
          <p:cNvSpPr>
            <a:spLocks noChangeArrowheads="1"/>
          </p:cNvSpPr>
          <p:nvPr/>
        </p:nvSpPr>
        <p:spPr bwMode="auto">
          <a:xfrm rot="-5400000">
            <a:off x="1104900" y="1104900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0" name="AutoShape 38"/>
          <p:cNvSpPr>
            <a:spLocks noChangeArrowheads="1"/>
          </p:cNvSpPr>
          <p:nvPr/>
        </p:nvSpPr>
        <p:spPr bwMode="auto">
          <a:xfrm rot="-5400000">
            <a:off x="1485900" y="1104900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4" name="AutoShape 42"/>
          <p:cNvSpPr>
            <a:spLocks noChangeArrowheads="1"/>
          </p:cNvSpPr>
          <p:nvPr/>
        </p:nvSpPr>
        <p:spPr bwMode="auto">
          <a:xfrm>
            <a:off x="8382000" y="2119313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5" name="AutoShape 43"/>
          <p:cNvSpPr>
            <a:spLocks noChangeArrowheads="1"/>
          </p:cNvSpPr>
          <p:nvPr/>
        </p:nvSpPr>
        <p:spPr bwMode="auto">
          <a:xfrm>
            <a:off x="8382000" y="1585913"/>
            <a:ext cx="533400" cy="152400"/>
          </a:xfrm>
          <a:prstGeom prst="leftArrow">
            <a:avLst>
              <a:gd name="adj1" fmla="val 62509"/>
              <a:gd name="adj2" fmla="val 57345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7" name="AutoShape 45"/>
          <p:cNvSpPr>
            <a:spLocks noChangeArrowheads="1"/>
          </p:cNvSpPr>
          <p:nvPr/>
        </p:nvSpPr>
        <p:spPr bwMode="auto">
          <a:xfrm rot="5400000">
            <a:off x="1201738" y="4487862"/>
            <a:ext cx="611188" cy="271463"/>
          </a:xfrm>
          <a:prstGeom prst="leftArrow">
            <a:avLst>
              <a:gd name="adj1" fmla="val 54176"/>
              <a:gd name="adj2" fmla="val 70129"/>
            </a:avLst>
          </a:prstGeom>
          <a:gradFill rotWithShape="1">
            <a:gsLst>
              <a:gs pos="0">
                <a:srgbClr val="003B00"/>
              </a:gs>
              <a:gs pos="50000">
                <a:srgbClr val="008000"/>
              </a:gs>
              <a:gs pos="100000">
                <a:srgbClr val="003B0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7142163" y="5716588"/>
            <a:ext cx="928687" cy="927100"/>
            <a:chOff x="4557" y="3601"/>
            <a:chExt cx="444" cy="584"/>
          </a:xfrm>
        </p:grpSpPr>
        <p:sp>
          <p:nvSpPr>
            <p:cNvPr id="52288" name="AutoShape 65"/>
            <p:cNvSpPr>
              <a:spLocks noChangeArrowheads="1"/>
            </p:cNvSpPr>
            <p:nvPr/>
          </p:nvSpPr>
          <p:spPr bwMode="auto">
            <a:xfrm rot="-5400000">
              <a:off x="4558" y="3698"/>
              <a:ext cx="336" cy="141"/>
            </a:xfrm>
            <a:prstGeom prst="leftArrow">
              <a:avLst>
                <a:gd name="adj1" fmla="val 62509"/>
                <a:gd name="adj2" fmla="val 5734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9" name="Text Box 67"/>
            <p:cNvSpPr txBox="1">
              <a:spLocks noChangeArrowheads="1"/>
            </p:cNvSpPr>
            <p:nvPr/>
          </p:nvSpPr>
          <p:spPr bwMode="auto">
            <a:xfrm>
              <a:off x="4557" y="3933"/>
              <a:ext cx="4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TXD</a:t>
              </a:r>
            </a:p>
          </p:txBody>
        </p: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7786688" y="5715000"/>
            <a:ext cx="866775" cy="928688"/>
            <a:chOff x="4905" y="3600"/>
            <a:chExt cx="546" cy="585"/>
          </a:xfrm>
        </p:grpSpPr>
        <p:sp>
          <p:nvSpPr>
            <p:cNvPr id="52286" name="AutoShape 66"/>
            <p:cNvSpPr>
              <a:spLocks noChangeArrowheads="1"/>
            </p:cNvSpPr>
            <p:nvPr/>
          </p:nvSpPr>
          <p:spPr bwMode="auto">
            <a:xfrm rot="5400000">
              <a:off x="4961" y="3679"/>
              <a:ext cx="336" cy="177"/>
            </a:xfrm>
            <a:prstGeom prst="leftArrow">
              <a:avLst>
                <a:gd name="adj1" fmla="val 62509"/>
                <a:gd name="adj2" fmla="val 57345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7" name="Text Box 68"/>
            <p:cNvSpPr txBox="1">
              <a:spLocks noChangeArrowheads="1"/>
            </p:cNvSpPr>
            <p:nvPr/>
          </p:nvSpPr>
          <p:spPr bwMode="auto">
            <a:xfrm>
              <a:off x="4905" y="3933"/>
              <a:ext cx="54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RXD</a:t>
              </a:r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4457700" y="5715000"/>
            <a:ext cx="533400" cy="1100138"/>
            <a:chOff x="2808" y="3600"/>
            <a:chExt cx="336" cy="693"/>
          </a:xfrm>
        </p:grpSpPr>
        <p:sp>
          <p:nvSpPr>
            <p:cNvPr id="52284" name="AutoShape 25"/>
            <p:cNvSpPr>
              <a:spLocks noChangeArrowheads="1"/>
            </p:cNvSpPr>
            <p:nvPr/>
          </p:nvSpPr>
          <p:spPr bwMode="auto">
            <a:xfrm>
              <a:off x="2832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5" name="Text Box 69"/>
            <p:cNvSpPr txBox="1">
              <a:spLocks noChangeArrowheads="1"/>
            </p:cNvSpPr>
            <p:nvPr/>
          </p:nvSpPr>
          <p:spPr bwMode="auto">
            <a:xfrm>
              <a:off x="2808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P0</a:t>
              </a:r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5092700" y="5715000"/>
            <a:ext cx="533400" cy="1100138"/>
            <a:chOff x="3208" y="3600"/>
            <a:chExt cx="336" cy="693"/>
          </a:xfrm>
        </p:grpSpPr>
        <p:sp>
          <p:nvSpPr>
            <p:cNvPr id="52282" name="AutoShape 29"/>
            <p:cNvSpPr>
              <a:spLocks noChangeArrowheads="1"/>
            </p:cNvSpPr>
            <p:nvPr/>
          </p:nvSpPr>
          <p:spPr bwMode="auto">
            <a:xfrm>
              <a:off x="3216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3" name="Text Box 70"/>
            <p:cNvSpPr txBox="1">
              <a:spLocks noChangeArrowheads="1"/>
            </p:cNvSpPr>
            <p:nvPr/>
          </p:nvSpPr>
          <p:spPr bwMode="auto">
            <a:xfrm>
              <a:off x="3208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P1</a:t>
              </a:r>
            </a:p>
          </p:txBody>
        </p:sp>
      </p:grpSp>
      <p:grpSp>
        <p:nvGrpSpPr>
          <p:cNvPr id="7" name="Group 76"/>
          <p:cNvGrpSpPr>
            <a:grpSpLocks/>
          </p:cNvGrpSpPr>
          <p:nvPr/>
        </p:nvGrpSpPr>
        <p:grpSpPr bwMode="auto">
          <a:xfrm>
            <a:off x="5702300" y="5715000"/>
            <a:ext cx="533400" cy="1100138"/>
            <a:chOff x="3592" y="3600"/>
            <a:chExt cx="336" cy="693"/>
          </a:xfrm>
        </p:grpSpPr>
        <p:sp>
          <p:nvSpPr>
            <p:cNvPr id="52280" name="AutoShape 30"/>
            <p:cNvSpPr>
              <a:spLocks noChangeArrowheads="1"/>
            </p:cNvSpPr>
            <p:nvPr/>
          </p:nvSpPr>
          <p:spPr bwMode="auto">
            <a:xfrm>
              <a:off x="3600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81" name="Text Box 71"/>
            <p:cNvSpPr txBox="1">
              <a:spLocks noChangeArrowheads="1"/>
            </p:cNvSpPr>
            <p:nvPr/>
          </p:nvSpPr>
          <p:spPr bwMode="auto">
            <a:xfrm>
              <a:off x="3592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P2</a:t>
              </a:r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6324600" y="5715000"/>
            <a:ext cx="533400" cy="1100138"/>
            <a:chOff x="3984" y="3600"/>
            <a:chExt cx="336" cy="693"/>
          </a:xfrm>
        </p:grpSpPr>
        <p:sp>
          <p:nvSpPr>
            <p:cNvPr id="52278" name="AutoShape 31"/>
            <p:cNvSpPr>
              <a:spLocks noChangeArrowheads="1"/>
            </p:cNvSpPr>
            <p:nvPr/>
          </p:nvSpPr>
          <p:spPr bwMode="auto">
            <a:xfrm>
              <a:off x="3984" y="3600"/>
              <a:ext cx="240" cy="480"/>
            </a:xfrm>
            <a:prstGeom prst="upDownArrow">
              <a:avLst>
                <a:gd name="adj1" fmla="val 44167"/>
                <a:gd name="adj2" fmla="val 46796"/>
              </a:avLst>
            </a:prstGeom>
            <a:gradFill rotWithShape="1">
              <a:gsLst>
                <a:gs pos="0">
                  <a:srgbClr val="003B00"/>
                </a:gs>
                <a:gs pos="50000">
                  <a:srgbClr val="008000"/>
                </a:gs>
                <a:gs pos="100000">
                  <a:srgbClr val="003B0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79" name="Text Box 72"/>
            <p:cNvSpPr txBox="1">
              <a:spLocks noChangeArrowheads="1"/>
            </p:cNvSpPr>
            <p:nvPr/>
          </p:nvSpPr>
          <p:spPr bwMode="auto">
            <a:xfrm>
              <a:off x="3984" y="4041"/>
              <a:ext cx="33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00B0F0"/>
                  </a:solidFill>
                </a:rPr>
                <a:t>P3</a:t>
              </a:r>
            </a:p>
          </p:txBody>
        </p:sp>
      </p:grp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1077913" y="5715000"/>
            <a:ext cx="850900" cy="947738"/>
            <a:chOff x="648" y="3408"/>
            <a:chExt cx="536" cy="768"/>
          </a:xfrm>
        </p:grpSpPr>
        <p:sp>
          <p:nvSpPr>
            <p:cNvPr id="89" name="Line 44"/>
            <p:cNvSpPr>
              <a:spLocks noChangeShapeType="1"/>
            </p:cNvSpPr>
            <p:nvPr/>
          </p:nvSpPr>
          <p:spPr bwMode="auto">
            <a:xfrm>
              <a:off x="728" y="3408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>
              <a:off x="728" y="3776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>
              <a:off x="1104" y="3408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>
              <a:off x="1104" y="3776"/>
              <a:ext cx="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Rectangle 49"/>
            <p:cNvSpPr>
              <a:spLocks noChangeArrowheads="1"/>
            </p:cNvSpPr>
            <p:nvPr/>
          </p:nvSpPr>
          <p:spPr bwMode="auto">
            <a:xfrm>
              <a:off x="896" y="3504"/>
              <a:ext cx="48" cy="144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Line 50"/>
            <p:cNvSpPr>
              <a:spLocks noChangeShapeType="1"/>
            </p:cNvSpPr>
            <p:nvPr/>
          </p:nvSpPr>
          <p:spPr bwMode="auto">
            <a:xfrm>
              <a:off x="848" y="3504"/>
              <a:ext cx="0" cy="1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Line 51"/>
            <p:cNvSpPr>
              <a:spLocks noChangeShapeType="1"/>
            </p:cNvSpPr>
            <p:nvPr/>
          </p:nvSpPr>
          <p:spPr bwMode="auto">
            <a:xfrm>
              <a:off x="1040" y="3721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Line 52"/>
            <p:cNvSpPr>
              <a:spLocks noChangeShapeType="1"/>
            </p:cNvSpPr>
            <p:nvPr/>
          </p:nvSpPr>
          <p:spPr bwMode="auto">
            <a:xfrm>
              <a:off x="992" y="3504"/>
              <a:ext cx="0" cy="144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Line 53"/>
            <p:cNvSpPr>
              <a:spLocks noChangeShapeType="1"/>
            </p:cNvSpPr>
            <p:nvPr/>
          </p:nvSpPr>
          <p:spPr bwMode="auto">
            <a:xfrm>
              <a:off x="1040" y="3768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Line 54"/>
            <p:cNvSpPr>
              <a:spLocks noChangeShapeType="1"/>
            </p:cNvSpPr>
            <p:nvPr/>
          </p:nvSpPr>
          <p:spPr bwMode="auto">
            <a:xfrm>
              <a:off x="656" y="3704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Line 55"/>
            <p:cNvSpPr>
              <a:spLocks noChangeShapeType="1"/>
            </p:cNvSpPr>
            <p:nvPr/>
          </p:nvSpPr>
          <p:spPr bwMode="auto">
            <a:xfrm>
              <a:off x="656" y="3751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Line 56"/>
            <p:cNvSpPr>
              <a:spLocks noChangeShapeType="1"/>
            </p:cNvSpPr>
            <p:nvPr/>
          </p:nvSpPr>
          <p:spPr bwMode="auto">
            <a:xfrm>
              <a:off x="1032" y="4064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Line 57"/>
            <p:cNvSpPr>
              <a:spLocks noChangeShapeType="1"/>
            </p:cNvSpPr>
            <p:nvPr/>
          </p:nvSpPr>
          <p:spPr bwMode="auto">
            <a:xfrm>
              <a:off x="1000" y="3577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Line 58"/>
            <p:cNvSpPr>
              <a:spLocks noChangeShapeType="1"/>
            </p:cNvSpPr>
            <p:nvPr/>
          </p:nvSpPr>
          <p:spPr bwMode="auto">
            <a:xfrm>
              <a:off x="736" y="3577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59"/>
            <p:cNvSpPr>
              <a:spLocks noChangeShapeType="1"/>
            </p:cNvSpPr>
            <p:nvPr/>
          </p:nvSpPr>
          <p:spPr bwMode="auto">
            <a:xfrm>
              <a:off x="1056" y="4112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60"/>
            <p:cNvSpPr>
              <a:spLocks noChangeShapeType="1"/>
            </p:cNvSpPr>
            <p:nvPr/>
          </p:nvSpPr>
          <p:spPr bwMode="auto">
            <a:xfrm>
              <a:off x="1088" y="4161"/>
              <a:ext cx="4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61"/>
            <p:cNvSpPr>
              <a:spLocks noChangeShapeType="1"/>
            </p:cNvSpPr>
            <p:nvPr/>
          </p:nvSpPr>
          <p:spPr bwMode="auto">
            <a:xfrm>
              <a:off x="648" y="4080"/>
              <a:ext cx="144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Line 62"/>
            <p:cNvSpPr>
              <a:spLocks noChangeShapeType="1"/>
            </p:cNvSpPr>
            <p:nvPr/>
          </p:nvSpPr>
          <p:spPr bwMode="auto">
            <a:xfrm>
              <a:off x="672" y="4128"/>
              <a:ext cx="9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Line 63"/>
            <p:cNvSpPr>
              <a:spLocks noChangeShapeType="1"/>
            </p:cNvSpPr>
            <p:nvPr/>
          </p:nvSpPr>
          <p:spPr bwMode="auto">
            <a:xfrm>
              <a:off x="704" y="4176"/>
              <a:ext cx="4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8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1000"/>
                                        <p:tgtEl>
                                          <p:spTgt spid="21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21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10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21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21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0"/>
                                        <p:tgtEl>
                                          <p:spTgt spid="2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21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1000"/>
                                        <p:tgtEl>
                                          <p:spTgt spid="21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21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21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21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21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7" grpId="0" animBg="1"/>
      <p:bldP spid="218118" grpId="0" animBg="1"/>
      <p:bldP spid="218119" grpId="0" animBg="1"/>
      <p:bldP spid="218120" grpId="0" animBg="1"/>
      <p:bldP spid="218121" grpId="0" animBg="1"/>
      <p:bldP spid="218122" grpId="0" animBg="1"/>
      <p:bldP spid="218123" grpId="0" animBg="1"/>
      <p:bldP spid="218124" grpId="0" animBg="1"/>
      <p:bldP spid="218130" grpId="0" animBg="1"/>
      <p:bldP spid="218131" grpId="0" animBg="1"/>
      <p:bldP spid="218132" grpId="0" animBg="1"/>
      <p:bldP spid="218133" grpId="0" animBg="1"/>
      <p:bldP spid="218134" grpId="0" animBg="1"/>
      <p:bldP spid="218135" grpId="0" animBg="1"/>
      <p:bldP spid="218136" grpId="0" animBg="1"/>
      <p:bldP spid="218145" grpId="0" animBg="1"/>
      <p:bldP spid="218146" grpId="0" animBg="1"/>
      <p:bldP spid="218147" grpId="0" animBg="1"/>
      <p:bldP spid="218148" grpId="0" animBg="1"/>
      <p:bldP spid="218149" grpId="0" animBg="1"/>
      <p:bldP spid="218150" grpId="0" animBg="1"/>
      <p:bldP spid="218154" grpId="0" animBg="1"/>
      <p:bldP spid="218155" grpId="0" animBg="1"/>
      <p:bldP spid="21815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0" y="2714625"/>
            <a:ext cx="9144000" cy="1143000"/>
          </a:xfrm>
        </p:spPr>
        <p:txBody>
          <a:bodyPr/>
          <a:lstStyle/>
          <a:p>
            <a:pPr eaLnBrk="1" hangingPunct="1"/>
            <a:r>
              <a:rPr lang="en-US" sz="11500">
                <a:latin typeface="Browallia New" pitchFamily="34" charset="-34"/>
                <a:ea typeface="Calibri" pitchFamily="34" charset="0"/>
                <a:cs typeface="Browallia New" pitchFamily="34" charset="-34"/>
              </a:rPr>
              <a:t>8051 </a:t>
            </a:r>
            <a:br>
              <a:rPr lang="en-US" sz="11500">
                <a:latin typeface="Browallia New" pitchFamily="34" charset="-34"/>
                <a:ea typeface="Calibri" pitchFamily="34" charset="0"/>
                <a:cs typeface="Browallia New" pitchFamily="34" charset="-34"/>
              </a:rPr>
            </a:br>
            <a:r>
              <a:rPr lang="en-US" sz="11500">
                <a:latin typeface="Browallia New" pitchFamily="34" charset="-34"/>
                <a:ea typeface="Calibri" pitchFamily="34" charset="0"/>
                <a:cs typeface="Browallia New" pitchFamily="34" charset="-34"/>
              </a:rPr>
              <a:t>Memory Space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427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23D5DE-4FFA-426C-A12D-0A898516067C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8051 Memory Structure</a:t>
            </a:r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 rot="-5400000">
            <a:off x="495300" y="2247900"/>
            <a:ext cx="2743200" cy="9906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251BF5"/>
                </a:solidFill>
              </a:rPr>
              <a:t>External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609600" y="4495800"/>
            <a:ext cx="914400" cy="1066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251BF5"/>
                </a:solidFill>
              </a:rPr>
              <a:t>EXT</a:t>
            </a: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2209800" y="4495800"/>
            <a:ext cx="914400" cy="1066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rgbClr val="251BF5"/>
                </a:solidFill>
              </a:rPr>
              <a:t>INT</a:t>
            </a:r>
          </a:p>
        </p:txBody>
      </p:sp>
      <p:sp>
        <p:nvSpPr>
          <p:cNvPr id="13321" name="Freeform 9"/>
          <p:cNvSpPr>
            <a:spLocks/>
          </p:cNvSpPr>
          <p:nvPr/>
        </p:nvSpPr>
        <p:spPr bwMode="auto">
          <a:xfrm>
            <a:off x="2057400" y="4114800"/>
            <a:ext cx="673100" cy="457200"/>
          </a:xfrm>
          <a:custGeom>
            <a:avLst/>
            <a:gdLst>
              <a:gd name="T0" fmla="*/ 763943582 w 568"/>
              <a:gd name="T1" fmla="*/ 290321981 h 720"/>
              <a:gd name="T2" fmla="*/ 763943582 w 568"/>
              <a:gd name="T3" fmla="*/ 174193220 h 720"/>
              <a:gd name="T4" fmla="*/ 561723187 w 568"/>
              <a:gd name="T5" fmla="*/ 135483594 h 720"/>
              <a:gd name="T6" fmla="*/ 89875439 w 568"/>
              <a:gd name="T7" fmla="*/ 96774007 h 720"/>
              <a:gd name="T8" fmla="*/ 22469452 w 568"/>
              <a:gd name="T9" fmla="*/ 0 h 7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8"/>
              <a:gd name="T16" fmla="*/ 0 h 720"/>
              <a:gd name="T17" fmla="*/ 568 w 568"/>
              <a:gd name="T18" fmla="*/ 720 h 7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8" h="720">
                <a:moveTo>
                  <a:pt x="544" y="720"/>
                </a:moveTo>
                <a:cubicBezTo>
                  <a:pt x="556" y="608"/>
                  <a:pt x="568" y="496"/>
                  <a:pt x="544" y="432"/>
                </a:cubicBezTo>
                <a:cubicBezTo>
                  <a:pt x="520" y="368"/>
                  <a:pt x="480" y="368"/>
                  <a:pt x="400" y="336"/>
                </a:cubicBezTo>
                <a:cubicBezTo>
                  <a:pt x="320" y="304"/>
                  <a:pt x="128" y="296"/>
                  <a:pt x="64" y="240"/>
                </a:cubicBezTo>
                <a:cubicBezTo>
                  <a:pt x="0" y="184"/>
                  <a:pt x="0" y="40"/>
                  <a:pt x="16" y="0"/>
                </a:cubicBezTo>
              </a:path>
            </a:pathLst>
          </a:custGeom>
          <a:noFill/>
          <a:ln w="63500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Freeform 10"/>
          <p:cNvSpPr>
            <a:spLocks/>
          </p:cNvSpPr>
          <p:nvPr/>
        </p:nvSpPr>
        <p:spPr bwMode="auto">
          <a:xfrm flipH="1">
            <a:off x="990600" y="4191000"/>
            <a:ext cx="609600" cy="381000"/>
          </a:xfrm>
          <a:custGeom>
            <a:avLst/>
            <a:gdLst>
              <a:gd name="T0" fmla="*/ 626602258 w 568"/>
              <a:gd name="T1" fmla="*/ 201612498 h 720"/>
              <a:gd name="T2" fmla="*/ 626602258 w 568"/>
              <a:gd name="T3" fmla="*/ 120967492 h 720"/>
              <a:gd name="T4" fmla="*/ 460737333 w 568"/>
              <a:gd name="T5" fmla="*/ 94085835 h 720"/>
              <a:gd name="T6" fmla="*/ 73717599 w 568"/>
              <a:gd name="T7" fmla="*/ 67204160 h 720"/>
              <a:gd name="T8" fmla="*/ 18429668 w 568"/>
              <a:gd name="T9" fmla="*/ 0 h 7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8"/>
              <a:gd name="T16" fmla="*/ 0 h 720"/>
              <a:gd name="T17" fmla="*/ 568 w 568"/>
              <a:gd name="T18" fmla="*/ 720 h 7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8" h="720">
                <a:moveTo>
                  <a:pt x="544" y="720"/>
                </a:moveTo>
                <a:cubicBezTo>
                  <a:pt x="556" y="608"/>
                  <a:pt x="568" y="496"/>
                  <a:pt x="544" y="432"/>
                </a:cubicBezTo>
                <a:cubicBezTo>
                  <a:pt x="520" y="368"/>
                  <a:pt x="480" y="368"/>
                  <a:pt x="400" y="336"/>
                </a:cubicBezTo>
                <a:cubicBezTo>
                  <a:pt x="320" y="304"/>
                  <a:pt x="128" y="296"/>
                  <a:pt x="64" y="240"/>
                </a:cubicBezTo>
                <a:cubicBezTo>
                  <a:pt x="0" y="184"/>
                  <a:pt x="0" y="40"/>
                  <a:pt x="16" y="0"/>
                </a:cubicBezTo>
              </a:path>
            </a:pathLst>
          </a:custGeom>
          <a:noFill/>
          <a:ln w="63500">
            <a:solidFill>
              <a:srgbClr val="92D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486400" y="4876800"/>
            <a:ext cx="800100" cy="695325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128</a:t>
            </a:r>
          </a:p>
        </p:txBody>
      </p:sp>
      <p:sp>
        <p:nvSpPr>
          <p:cNvPr id="13326" name="AutoShape 14"/>
          <p:cNvSpPr>
            <a:spLocks noChangeArrowheads="1"/>
          </p:cNvSpPr>
          <p:nvPr/>
        </p:nvSpPr>
        <p:spPr bwMode="auto">
          <a:xfrm>
            <a:off x="5486400" y="4267200"/>
            <a:ext cx="762000" cy="685800"/>
          </a:xfrm>
          <a:prstGeom prst="cube">
            <a:avLst>
              <a:gd name="adj" fmla="val 11324"/>
            </a:avLst>
          </a:prstGeom>
          <a:noFill/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AutoShape 15"/>
          <p:cNvSpPr>
            <a:spLocks noChangeArrowheads="1"/>
          </p:cNvSpPr>
          <p:nvPr/>
        </p:nvSpPr>
        <p:spPr bwMode="auto">
          <a:xfrm>
            <a:off x="5500688" y="4243388"/>
            <a:ext cx="785812" cy="6858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SFR</a:t>
            </a:r>
          </a:p>
        </p:txBody>
      </p:sp>
      <p:sp>
        <p:nvSpPr>
          <p:cNvPr id="13329" name="AutoShape 17"/>
          <p:cNvSpPr>
            <a:spLocks noChangeArrowheads="1"/>
          </p:cNvSpPr>
          <p:nvPr/>
        </p:nvSpPr>
        <p:spPr bwMode="auto">
          <a:xfrm rot="-5400000">
            <a:off x="5300663" y="2857500"/>
            <a:ext cx="4191000" cy="1219200"/>
          </a:xfrm>
          <a:prstGeom prst="cube">
            <a:avLst>
              <a:gd name="adj" fmla="val 11324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 b="1">
                <a:solidFill>
                  <a:srgbClr val="251BF5"/>
                </a:solidFill>
              </a:rPr>
              <a:t>External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214313" y="611505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Program Memory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5500694" y="6215082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Data Memory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6200" y="1295400"/>
            <a:ext cx="655638" cy="4267200"/>
            <a:chOff x="48" y="816"/>
            <a:chExt cx="413" cy="2688"/>
          </a:xfrm>
        </p:grpSpPr>
        <p:sp>
          <p:nvSpPr>
            <p:cNvPr id="55327" name="Line 20"/>
            <p:cNvSpPr>
              <a:spLocks noChangeShapeType="1"/>
            </p:cNvSpPr>
            <p:nvPr/>
          </p:nvSpPr>
          <p:spPr bwMode="auto">
            <a:xfrm>
              <a:off x="240" y="2400"/>
              <a:ext cx="0" cy="110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8" name="Line 21"/>
            <p:cNvSpPr>
              <a:spLocks noChangeShapeType="1"/>
            </p:cNvSpPr>
            <p:nvPr/>
          </p:nvSpPr>
          <p:spPr bwMode="auto">
            <a:xfrm flipV="1">
              <a:off x="240" y="816"/>
              <a:ext cx="0" cy="120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9" name="Text Box 22"/>
            <p:cNvSpPr txBox="1">
              <a:spLocks noChangeArrowheads="1"/>
            </p:cNvSpPr>
            <p:nvPr/>
          </p:nvSpPr>
          <p:spPr bwMode="auto">
            <a:xfrm>
              <a:off x="48" y="2112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64K</a:t>
              </a:r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8501063" y="1371600"/>
            <a:ext cx="655637" cy="4191000"/>
            <a:chOff x="5355" y="864"/>
            <a:chExt cx="413" cy="2640"/>
          </a:xfrm>
        </p:grpSpPr>
        <p:sp>
          <p:nvSpPr>
            <p:cNvPr id="55324" name="Line 23"/>
            <p:cNvSpPr>
              <a:spLocks noChangeShapeType="1"/>
            </p:cNvSpPr>
            <p:nvPr/>
          </p:nvSpPr>
          <p:spPr bwMode="auto">
            <a:xfrm>
              <a:off x="5568" y="2400"/>
              <a:ext cx="0" cy="110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5" name="Line 24"/>
            <p:cNvSpPr>
              <a:spLocks noChangeShapeType="1"/>
            </p:cNvSpPr>
            <p:nvPr/>
          </p:nvSpPr>
          <p:spPr bwMode="auto">
            <a:xfrm flipV="1">
              <a:off x="5568" y="864"/>
              <a:ext cx="0" cy="12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6" name="Text Box 25"/>
            <p:cNvSpPr txBox="1">
              <a:spLocks noChangeArrowheads="1"/>
            </p:cNvSpPr>
            <p:nvPr/>
          </p:nvSpPr>
          <p:spPr bwMode="auto">
            <a:xfrm>
              <a:off x="5355" y="2160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64K</a:t>
              </a:r>
            </a:p>
          </p:txBody>
        </p:sp>
      </p:grp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33400" y="56388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CC99FF"/>
                </a:solidFill>
              </a:rPr>
              <a:t>EA = 0</a:t>
            </a:r>
          </a:p>
        </p:txBody>
      </p:sp>
      <p:sp>
        <p:nvSpPr>
          <p:cNvPr id="13339" name="Text Box 27"/>
          <p:cNvSpPr txBox="1">
            <a:spLocks noChangeArrowheads="1"/>
          </p:cNvSpPr>
          <p:nvPr/>
        </p:nvSpPr>
        <p:spPr bwMode="auto">
          <a:xfrm>
            <a:off x="2209800" y="56388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CC99FF"/>
                </a:solidFill>
              </a:rPr>
              <a:t>EA = 1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3352800" y="4495800"/>
            <a:ext cx="512763" cy="1066800"/>
            <a:chOff x="2112" y="2832"/>
            <a:chExt cx="323" cy="672"/>
          </a:xfrm>
        </p:grpSpPr>
        <p:sp>
          <p:nvSpPr>
            <p:cNvPr id="55321" name="Line 28"/>
            <p:cNvSpPr>
              <a:spLocks noChangeShapeType="1"/>
            </p:cNvSpPr>
            <p:nvPr/>
          </p:nvSpPr>
          <p:spPr bwMode="auto">
            <a:xfrm>
              <a:off x="2256" y="3312"/>
              <a:ext cx="0" cy="19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2" name="Line 29"/>
            <p:cNvSpPr>
              <a:spLocks noChangeShapeType="1"/>
            </p:cNvSpPr>
            <p:nvPr/>
          </p:nvSpPr>
          <p:spPr bwMode="auto">
            <a:xfrm flipV="1">
              <a:off x="2256" y="2832"/>
              <a:ext cx="0" cy="24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3" name="Text Box 30"/>
            <p:cNvSpPr txBox="1">
              <a:spLocks noChangeArrowheads="1"/>
            </p:cNvSpPr>
            <p:nvPr/>
          </p:nvSpPr>
          <p:spPr bwMode="auto">
            <a:xfrm>
              <a:off x="2112" y="3072"/>
              <a:ext cx="32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4K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3276600" y="1371600"/>
            <a:ext cx="655638" cy="2667000"/>
            <a:chOff x="2064" y="864"/>
            <a:chExt cx="413" cy="1680"/>
          </a:xfrm>
        </p:grpSpPr>
        <p:sp>
          <p:nvSpPr>
            <p:cNvPr id="55318" name="Line 31"/>
            <p:cNvSpPr>
              <a:spLocks noChangeShapeType="1"/>
            </p:cNvSpPr>
            <p:nvPr/>
          </p:nvSpPr>
          <p:spPr bwMode="auto">
            <a:xfrm>
              <a:off x="2256" y="1968"/>
              <a:ext cx="1" cy="57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9" name="Line 32"/>
            <p:cNvSpPr>
              <a:spLocks noChangeShapeType="1"/>
            </p:cNvSpPr>
            <p:nvPr/>
          </p:nvSpPr>
          <p:spPr bwMode="auto">
            <a:xfrm flipV="1">
              <a:off x="2256" y="864"/>
              <a:ext cx="0" cy="81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20" name="Text Box 33"/>
            <p:cNvSpPr txBox="1">
              <a:spLocks noChangeArrowheads="1"/>
            </p:cNvSpPr>
            <p:nvPr/>
          </p:nvSpPr>
          <p:spPr bwMode="auto">
            <a:xfrm>
              <a:off x="2064" y="1728"/>
              <a:ext cx="413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F0"/>
                  </a:solidFill>
                </a:rPr>
                <a:t>60K</a:t>
              </a:r>
            </a:p>
          </p:txBody>
        </p:sp>
      </p:grpSp>
      <p:sp>
        <p:nvSpPr>
          <p:cNvPr id="5531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5531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969771-F259-4272-91ED-D3B8146FC275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34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57818" y="5715016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Internal</a:t>
            </a:r>
            <a:endParaRPr lang="en-IN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animBg="1"/>
      <p:bldP spid="13320" grpId="0" animBg="1"/>
      <p:bldP spid="13321" grpId="0" animBg="1"/>
      <p:bldP spid="13322" grpId="0" animBg="1"/>
      <p:bldP spid="13324" grpId="0" animBg="1"/>
      <p:bldP spid="13326" grpId="0" animBg="1"/>
      <p:bldP spid="13327" grpId="0" animBg="1"/>
      <p:bldP spid="13329" grpId="0" animBg="1"/>
      <p:bldP spid="13330" grpId="0"/>
      <p:bldP spid="13331" grpId="0"/>
      <p:bldP spid="13338" grpId="0"/>
      <p:bldP spid="133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Internal RAM Structure</a:t>
            </a:r>
          </a:p>
        </p:txBody>
      </p:sp>
      <p:sp>
        <p:nvSpPr>
          <p:cNvPr id="56323" name="AutoShape 14"/>
          <p:cNvSpPr>
            <a:spLocks noChangeArrowheads="1"/>
          </p:cNvSpPr>
          <p:nvPr/>
        </p:nvSpPr>
        <p:spPr bwMode="auto">
          <a:xfrm>
            <a:off x="1000125" y="3449638"/>
            <a:ext cx="1371600" cy="1524000"/>
          </a:xfrm>
          <a:prstGeom prst="cube">
            <a:avLst>
              <a:gd name="adj" fmla="val 9375"/>
            </a:avLst>
          </a:prstGeom>
          <a:gradFill rotWithShape="1">
            <a:gsLst>
              <a:gs pos="0">
                <a:srgbClr val="00CC00"/>
              </a:gs>
              <a:gs pos="50000">
                <a:srgbClr val="005E00"/>
              </a:gs>
              <a:gs pos="100000">
                <a:srgbClr val="00CC00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itchFamily="34" charset="0"/>
              </a:rPr>
              <a:t>Direct &amp;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Calibri" pitchFamily="34" charset="0"/>
              </a:rPr>
              <a:t>Indirect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Calibri" pitchFamily="34" charset="0"/>
              </a:rPr>
              <a:t>Addressing</a:t>
            </a:r>
          </a:p>
          <a:p>
            <a:pPr algn="ctr"/>
            <a:endParaRPr lang="en-US">
              <a:solidFill>
                <a:srgbClr val="DADF21"/>
              </a:solidFill>
            </a:endParaRPr>
          </a:p>
        </p:txBody>
      </p:sp>
      <p:sp>
        <p:nvSpPr>
          <p:cNvPr id="23569" name="AutoShape 17"/>
          <p:cNvSpPr>
            <a:spLocks noChangeArrowheads="1"/>
          </p:cNvSpPr>
          <p:nvPr/>
        </p:nvSpPr>
        <p:spPr bwMode="auto">
          <a:xfrm>
            <a:off x="1000125" y="2078038"/>
            <a:ext cx="1371600" cy="1524000"/>
          </a:xfrm>
          <a:prstGeom prst="cube">
            <a:avLst>
              <a:gd name="adj" fmla="val 9375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Direct</a:t>
            </a:r>
          </a:p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Addressing</a:t>
            </a:r>
          </a:p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Only</a:t>
            </a:r>
          </a:p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H="1" flipV="1">
            <a:off x="1960563" y="3352800"/>
            <a:ext cx="2897187" cy="349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>
            <a:off x="1947863" y="4745038"/>
            <a:ext cx="29098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4851400" y="3078163"/>
            <a:ext cx="42926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SFR [ Special Function Registers]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4729163" y="4476750"/>
            <a:ext cx="3771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128 Byte Internal RAM</a:t>
            </a:r>
          </a:p>
        </p:txBody>
      </p:sp>
      <p:sp>
        <p:nvSpPr>
          <p:cNvPr id="5632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563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3BFB29D-D3CB-4707-BCEF-0D31EEFE411B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35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0" grpId="0" animBg="1"/>
      <p:bldP spid="23571" grpId="0" animBg="1"/>
      <p:bldP spid="23572" grpId="0"/>
      <p:bldP spid="235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br>
              <a:rPr lang="en-IN" b="0"/>
            </a:br>
            <a:r>
              <a:rPr lang="en-IN" b="0"/>
              <a:t>STORAGE REGISTERS OF 8051</a:t>
            </a:r>
            <a:br>
              <a:rPr lang="en-IN" b="0"/>
            </a:br>
            <a:br>
              <a:rPr lang="en-IN" b="0"/>
            </a:br>
            <a:br>
              <a:rPr lang="en-IN" b="0"/>
            </a:br>
            <a:r>
              <a:rPr lang="en-IN" b="0"/>
              <a:t>Accumulator</a:t>
            </a:r>
            <a:br>
              <a:rPr lang="en-IN" b="0"/>
            </a:br>
            <a:r>
              <a:rPr lang="en-IN" b="0"/>
              <a:t>R registers(R0-R7)</a:t>
            </a:r>
            <a:br>
              <a:rPr lang="en-IN" b="0"/>
            </a:br>
            <a:r>
              <a:rPr lang="en-IN" b="0"/>
              <a:t>B register</a:t>
            </a:r>
            <a:br>
              <a:rPr lang="en-IN" b="0"/>
            </a:br>
            <a:r>
              <a:rPr lang="en-IN" b="0"/>
              <a:t>Data Pointer (DPTR)</a:t>
            </a:r>
            <a:br>
              <a:rPr lang="en-IN" b="0"/>
            </a:br>
            <a:r>
              <a:rPr lang="en-IN" b="0"/>
              <a:t>Program Counter (PC)</a:t>
            </a:r>
            <a:br>
              <a:rPr lang="en-IN" b="0"/>
            </a:br>
            <a:r>
              <a:rPr lang="en-IN" b="0"/>
              <a:t>Stack Pointer (SP)</a:t>
            </a:r>
            <a:br>
              <a:rPr lang="en-IN" b="0"/>
            </a:b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/>
              <a:t>STORAGE REGISTERS OF 8051</a:t>
            </a:r>
            <a:br>
              <a:rPr lang="en-IN" b="0"/>
            </a:b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6888" y="1543050"/>
            <a:ext cx="56102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Special Function Registers [SFR]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734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F11D09-7ED9-44BF-955B-7F0848FF65F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2214563"/>
            <a:ext cx="20859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038" y="3357563"/>
            <a:ext cx="207168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038" y="2214563"/>
            <a:ext cx="2071687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975" y="2214563"/>
            <a:ext cx="404812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2975" y="3357563"/>
            <a:ext cx="3048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7188" y="3357563"/>
            <a:ext cx="9810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58913" y="3357563"/>
            <a:ext cx="9810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188" y="5429250"/>
            <a:ext cx="2071687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7188" y="4429125"/>
            <a:ext cx="2071687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86038" y="4429125"/>
            <a:ext cx="43942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98738" y="1000125"/>
            <a:ext cx="440213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44" y="1000108"/>
            <a:ext cx="8786874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Program Status Word [PSW]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37F81A-4760-4587-8A62-FDFA60FD3C06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35150" y="2481263"/>
            <a:ext cx="5761038" cy="647700"/>
          </a:xfrm>
          <a:prstGeom prst="rect">
            <a:avLst/>
          </a:prstGeom>
          <a:solidFill>
            <a:schemeClr val="bg1"/>
          </a:solidFill>
          <a:ln w="38100">
            <a:solidFill>
              <a:srgbClr val="9933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3400" b="1">
                <a:latin typeface="Calibri" pitchFamily="34" charset="0"/>
              </a:rPr>
              <a:t>C   AC  F0   RS1   RS0  OV   F1   P 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399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876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63537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630738" y="24685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580063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6300788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019925" y="2481263"/>
            <a:ext cx="0" cy="649287"/>
          </a:xfrm>
          <a:prstGeom prst="line">
            <a:avLst/>
          </a:prstGeom>
          <a:noFill/>
          <a:ln w="28575">
            <a:solidFill>
              <a:srgbClr val="993366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4140200" y="3130550"/>
            <a:ext cx="0" cy="5746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5148263" y="3130550"/>
            <a:ext cx="0" cy="5746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4140200" y="3705225"/>
            <a:ext cx="1008063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4643438" y="3705225"/>
            <a:ext cx="0" cy="6492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241675" y="4357688"/>
            <a:ext cx="2808288" cy="2873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Register Bank Select</a:t>
            </a: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23850" y="3346450"/>
            <a:ext cx="1223963" cy="3587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Carry</a:t>
            </a: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323850" y="3778250"/>
            <a:ext cx="1871663" cy="3603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Auxiliary Carry</a:t>
            </a: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755650" y="4354513"/>
            <a:ext cx="1871663" cy="3603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User Flag 0</a:t>
            </a: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V="1">
            <a:off x="1547813" y="3130550"/>
            <a:ext cx="431800" cy="4318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 flipV="1">
            <a:off x="2195513" y="3130550"/>
            <a:ext cx="431800" cy="863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2411413" y="3130550"/>
            <a:ext cx="936625" cy="122396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7812088" y="3346450"/>
            <a:ext cx="1008062" cy="3587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Parity</a:t>
            </a: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7092950" y="3849688"/>
            <a:ext cx="1511300" cy="36036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User Flag 1</a:t>
            </a:r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6443663" y="4425950"/>
            <a:ext cx="1511300" cy="2889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Overflow</a:t>
            </a:r>
          </a:p>
        </p:txBody>
      </p:sp>
      <p:sp>
        <p:nvSpPr>
          <p:cNvPr id="29" name="Line 31"/>
          <p:cNvSpPr>
            <a:spLocks noChangeShapeType="1"/>
          </p:cNvSpPr>
          <p:nvPr/>
        </p:nvSpPr>
        <p:spPr bwMode="auto">
          <a:xfrm flipH="1" flipV="1">
            <a:off x="6084888" y="3130550"/>
            <a:ext cx="647700" cy="12954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0" name="Line 32"/>
          <p:cNvSpPr>
            <a:spLocks noChangeShapeType="1"/>
          </p:cNvSpPr>
          <p:nvPr/>
        </p:nvSpPr>
        <p:spPr bwMode="auto">
          <a:xfrm flipH="1" flipV="1">
            <a:off x="6732588" y="3130550"/>
            <a:ext cx="576262" cy="71913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H="1" flipV="1">
            <a:off x="7380288" y="3130550"/>
            <a:ext cx="431800" cy="358775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 type="none" w="sm" len="sm"/>
            <a:tailEnd type="triangle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9"/>
          <p:cNvSpPr>
            <a:spLocks noGrp="1"/>
          </p:cNvSpPr>
          <p:nvPr>
            <p:ph type="title"/>
          </p:nvPr>
        </p:nvSpPr>
        <p:spPr>
          <a:xfrm>
            <a:off x="142875" y="0"/>
            <a:ext cx="885825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Microprocessor vs. Microcontroller</a:t>
            </a:r>
            <a:endParaRPr lang="en-US">
              <a:ea typeface="PMingLiU" pitchFamily="18" charset="-120"/>
            </a:endParaRPr>
          </a:p>
        </p:txBody>
      </p:sp>
      <p:sp>
        <p:nvSpPr>
          <p:cNvPr id="25603" name="Content Placeholder 10"/>
          <p:cNvSpPr>
            <a:spLocks noGrp="1"/>
          </p:cNvSpPr>
          <p:nvPr>
            <p:ph sz="half" idx="1"/>
          </p:nvPr>
        </p:nvSpPr>
        <p:spPr>
          <a:xfrm>
            <a:off x="142875" y="1143000"/>
            <a:ext cx="4352925" cy="535781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ts val="2400"/>
              </a:spcAft>
              <a:buFontTx/>
              <a:buNone/>
            </a:pPr>
            <a:r>
              <a:rPr lang="en-US" sz="3200" b="1">
                <a:solidFill>
                  <a:srgbClr val="00B0F0"/>
                </a:solidFill>
                <a:ea typeface="Calibri" pitchFamily="34" charset="0"/>
              </a:rPr>
              <a:t>Microprocessor 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>
                <a:latin typeface="Calibri"/>
                <a:ea typeface="Calibri" pitchFamily="34" charset="0"/>
                <a:cs typeface="Calibri"/>
              </a:rPr>
              <a:t>CPU is stand-alone,  RAM, ROM, I/O, timer are separate.</a:t>
            </a:r>
            <a:endParaRPr lang="en-US" sz="2400">
              <a:ea typeface="Calibri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>
                <a:ea typeface="Calibri" pitchFamily="34" charset="0"/>
              </a:rPr>
              <a:t>Designer can decide on the  amount of ROM, RAM and I/O ports.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>
                <a:ea typeface="Calibri" pitchFamily="34" charset="0"/>
              </a:rPr>
              <a:t>Expansive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>
                <a:latin typeface="Calibri"/>
                <a:ea typeface="Calibri" pitchFamily="34" charset="0"/>
                <a:cs typeface="Calibri"/>
              </a:rPr>
              <a:t>Versatility </a:t>
            </a:r>
            <a:endParaRPr lang="en-US" sz="2400">
              <a:ea typeface="Calibri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 sz="2400">
                <a:latin typeface="Calibri"/>
                <a:ea typeface="Calibri" pitchFamily="34" charset="0"/>
                <a:cs typeface="Calibri"/>
              </a:rPr>
              <a:t>General-purpose</a:t>
            </a:r>
          </a:p>
          <a:p>
            <a:pPr eaLnBrk="1" hangingPunct="1"/>
            <a:endParaRPr lang="en-US">
              <a:ea typeface="Calibri" pitchFamily="34" charset="0"/>
            </a:endParaRPr>
          </a:p>
        </p:txBody>
      </p:sp>
      <p:sp>
        <p:nvSpPr>
          <p:cNvPr id="25604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52925" cy="535781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ts val="2400"/>
              </a:spcAft>
              <a:buFontTx/>
              <a:buNone/>
            </a:pPr>
            <a:r>
              <a:rPr kumimoji="1" lang="en-US" altLang="zh-TW" sz="3200" b="1">
                <a:solidFill>
                  <a:srgbClr val="00B0F0"/>
                </a:solidFill>
                <a:ea typeface="標楷體" pitchFamily="65" charset="-120"/>
              </a:rPr>
              <a:t>Microcontroller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>
                <a:ea typeface="標楷體" pitchFamily="65" charset="-120"/>
              </a:rPr>
              <a:t>CPU, RAM, ROM, I/O and timer are all on a single chip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>
                <a:ea typeface="標楷體" pitchFamily="65" charset="-120"/>
              </a:rPr>
              <a:t>Fixed amount of on-chip ROM, RAM, I/O ports </a:t>
            </a:r>
            <a:r>
              <a:rPr kumimoji="1" lang="en-US" altLang="zh-TW" sz="2400">
                <a:solidFill>
                  <a:schemeClr val="tx1"/>
                </a:solidFill>
                <a:ea typeface="標楷體" pitchFamily="65" charset="-120"/>
              </a:rPr>
              <a:t>df dfdfdfdfdfdfdf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>
                <a:ea typeface="標楷體" pitchFamily="65" charset="-120"/>
              </a:rPr>
              <a:t>Not Expansive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>
                <a:ea typeface="標楷體" pitchFamily="65" charset="-120"/>
              </a:rPr>
              <a:t>Single-purpose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kumimoji="1" lang="en-US" altLang="zh-TW" sz="2400">
                <a:ea typeface="標楷體" pitchFamily="65" charset="-120"/>
              </a:rPr>
              <a:t>Special Purpose.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endParaRPr lang="en-US" sz="2400">
              <a:ea typeface="標楷體" pitchFamily="65" charset="-120"/>
            </a:endParaRPr>
          </a:p>
        </p:txBody>
      </p:sp>
      <p:sp>
        <p:nvSpPr>
          <p:cNvPr id="2560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5003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B5C6E8-5A1D-468F-A93D-22CAF125560D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instructions that affects flag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986337-08B5-465D-97FB-D4C0806959CD}" type="slidenum">
              <a:rPr lang="en-US"/>
              <a:pPr>
                <a:defRPr/>
              </a:pPr>
              <a:t>40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0488" y="928688"/>
            <a:ext cx="387032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128 Byte RAM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73038" y="1214438"/>
            <a:ext cx="6684962" cy="514350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US">
                <a:latin typeface="Calibri"/>
                <a:cs typeface="Calibri"/>
              </a:rPr>
              <a:t>There are 128 bytes of RAM in the 8051.</a:t>
            </a:r>
          </a:p>
          <a:p>
            <a:pPr lvl="1" algn="just" eaLnBrk="1" hangingPunct="1">
              <a:defRPr/>
            </a:pPr>
            <a:r>
              <a:rPr lang="en-US">
                <a:latin typeface="Calibri"/>
                <a:cs typeface="Calibri"/>
              </a:rPr>
              <a:t>Assigned addresses 00 to 7FH</a:t>
            </a:r>
          </a:p>
          <a:p>
            <a:pPr algn="just" eaLnBrk="1" hangingPunct="1">
              <a:defRPr/>
            </a:pPr>
            <a:r>
              <a:rPr lang="en-US">
                <a:latin typeface="Calibri"/>
                <a:cs typeface="Calibri"/>
              </a:rPr>
              <a:t>The </a:t>
            </a:r>
            <a:r>
              <a:rPr lang="en-US" b="1">
                <a:solidFill>
                  <a:srgbClr val="66FFFF"/>
                </a:solidFill>
                <a:latin typeface="Calibri"/>
                <a:cs typeface="Calibri"/>
              </a:rPr>
              <a:t>128 bytes are divided into 3 different groups</a:t>
            </a:r>
            <a:r>
              <a:rPr lang="en-US">
                <a:latin typeface="Calibri"/>
                <a:cs typeface="Calibri"/>
              </a:rPr>
              <a:t> as follows: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>
                <a:latin typeface="Calibri"/>
                <a:cs typeface="Calibri"/>
              </a:rPr>
              <a:t>A total of </a:t>
            </a:r>
            <a:r>
              <a:rPr lang="en-US" b="1">
                <a:solidFill>
                  <a:srgbClr val="00B0F0"/>
                </a:solidFill>
                <a:latin typeface="Calibri"/>
                <a:cs typeface="Calibri"/>
              </a:rPr>
              <a:t>32 bytes </a:t>
            </a:r>
            <a:r>
              <a:rPr lang="en-US">
                <a:latin typeface="Calibri"/>
                <a:cs typeface="Calibri"/>
              </a:rPr>
              <a:t>from locations 00 to 1F hex are set aside for </a:t>
            </a:r>
            <a:r>
              <a:rPr lang="en-US" b="1" i="1">
                <a:solidFill>
                  <a:srgbClr val="00B0F0"/>
                </a:solidFill>
                <a:latin typeface="Calibri"/>
                <a:cs typeface="Calibri"/>
              </a:rPr>
              <a:t>register banks </a:t>
            </a:r>
            <a:r>
              <a:rPr lang="en-US">
                <a:latin typeface="Calibri"/>
                <a:cs typeface="Calibri"/>
              </a:rPr>
              <a:t>and the </a:t>
            </a:r>
            <a:r>
              <a:rPr lang="en-US" b="1" i="1">
                <a:solidFill>
                  <a:srgbClr val="00B0F0"/>
                </a:solidFill>
                <a:latin typeface="Calibri"/>
                <a:cs typeface="Calibri"/>
              </a:rPr>
              <a:t>stack.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>
                <a:latin typeface="Calibri"/>
                <a:cs typeface="Calibri"/>
              </a:rPr>
              <a:t>A total of </a:t>
            </a:r>
            <a:r>
              <a:rPr lang="en-US" b="1">
                <a:solidFill>
                  <a:srgbClr val="00B0F0"/>
                </a:solidFill>
                <a:latin typeface="Calibri"/>
                <a:cs typeface="Calibri"/>
              </a:rPr>
              <a:t>16 bytes </a:t>
            </a:r>
            <a:r>
              <a:rPr lang="en-US">
                <a:latin typeface="Calibri"/>
                <a:cs typeface="Calibri"/>
              </a:rPr>
              <a:t>from locations 20H to 2FH are set aside for </a:t>
            </a:r>
            <a:r>
              <a:rPr lang="en-US" b="1" i="1">
                <a:solidFill>
                  <a:srgbClr val="00B0F0"/>
                </a:solidFill>
                <a:latin typeface="Calibri"/>
                <a:cs typeface="Calibri"/>
              </a:rPr>
              <a:t>bit-addressable</a:t>
            </a:r>
            <a:r>
              <a:rPr lang="en-US">
                <a:latin typeface="Calibri"/>
                <a:cs typeface="Calibri"/>
              </a:rPr>
              <a:t> read/write memory.</a:t>
            </a:r>
          </a:p>
          <a:p>
            <a:pPr marL="914400" lvl="1" indent="-457200" algn="just" eaLnBrk="1" hangingPunct="1">
              <a:buFont typeface="+mj-lt"/>
              <a:buAutoNum type="arabicPeriod"/>
              <a:defRPr/>
            </a:pPr>
            <a:r>
              <a:rPr lang="en-US">
                <a:latin typeface="Calibri"/>
                <a:cs typeface="Calibri"/>
              </a:rPr>
              <a:t>A total of </a:t>
            </a:r>
            <a:r>
              <a:rPr lang="en-US" b="1">
                <a:solidFill>
                  <a:srgbClr val="00B0F0"/>
                </a:solidFill>
                <a:latin typeface="Calibri"/>
                <a:cs typeface="Calibri"/>
              </a:rPr>
              <a:t>80 bytes </a:t>
            </a:r>
            <a:r>
              <a:rPr lang="en-US">
                <a:latin typeface="Calibri"/>
                <a:cs typeface="Calibri"/>
              </a:rPr>
              <a:t>from locations 30H to 7FH are used for read and write storage, called </a:t>
            </a:r>
            <a:r>
              <a:rPr lang="en-US" b="1" i="1">
                <a:solidFill>
                  <a:srgbClr val="00B0F0"/>
                </a:solidFill>
                <a:latin typeface="Calibri"/>
                <a:cs typeface="Calibri"/>
              </a:rPr>
              <a:t>scratch pad.</a:t>
            </a:r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6042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8F75321-3BC2-4245-AC2B-236D955BDA9C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41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6938963" y="1524000"/>
            <a:ext cx="2057400" cy="4572000"/>
          </a:xfrm>
          <a:prstGeom prst="cube">
            <a:avLst>
              <a:gd name="adj" fmla="val 3083"/>
            </a:avLst>
          </a:prstGeom>
          <a:gradFill rotWithShape="1">
            <a:gsLst>
              <a:gs pos="0">
                <a:schemeClr val="tx1"/>
              </a:gs>
              <a:gs pos="5000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2"/>
                </a:solidFill>
                <a:latin typeface="Arial Black" pitchFamily="34" charset="0"/>
                <a:cs typeface="Arial" pitchFamily="34" charset="0"/>
              </a:rPr>
              <a:t>128 BYTE</a:t>
            </a:r>
          </a:p>
          <a:p>
            <a:pPr algn="ctr">
              <a:defRPr/>
            </a:pPr>
            <a:r>
              <a:rPr lang="en-US">
                <a:solidFill>
                  <a:schemeClr val="tx2"/>
                </a:solidFill>
                <a:latin typeface="Arial Black" pitchFamily="34" charset="0"/>
                <a:cs typeface="Arial" pitchFamily="34" charset="0"/>
              </a:rPr>
              <a:t>INTERNAL RAM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938963" y="3810000"/>
            <a:ext cx="2057400" cy="2286000"/>
          </a:xfrm>
          <a:prstGeom prst="cube">
            <a:avLst>
              <a:gd name="adj" fmla="val 3088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400" b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Register Banks</a:t>
            </a:r>
          </a:p>
        </p:txBody>
      </p:sp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6943725" y="5429250"/>
            <a:ext cx="2057400" cy="639763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0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>
            <a:off x="6943725" y="4902200"/>
            <a:ext cx="2057400" cy="639763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1</a:t>
            </a:r>
          </a:p>
        </p:txBody>
      </p:sp>
      <p:sp>
        <p:nvSpPr>
          <p:cNvPr id="24583" name="AutoShape 7"/>
          <p:cNvSpPr>
            <a:spLocks noChangeArrowheads="1"/>
          </p:cNvSpPr>
          <p:nvPr/>
        </p:nvSpPr>
        <p:spPr bwMode="auto">
          <a:xfrm>
            <a:off x="6943725" y="4402138"/>
            <a:ext cx="2057400" cy="639762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2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6943725" y="3830638"/>
            <a:ext cx="2057400" cy="639762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1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Reg</a:t>
            </a:r>
            <a:r>
              <a:rPr lang="en-US" b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Bank 3</a:t>
            </a:r>
          </a:p>
        </p:txBody>
      </p:sp>
      <p:sp>
        <p:nvSpPr>
          <p:cNvPr id="24585" name="AutoShape 9"/>
          <p:cNvSpPr>
            <a:spLocks noChangeArrowheads="1"/>
          </p:cNvSpPr>
          <p:nvPr/>
        </p:nvSpPr>
        <p:spPr bwMode="auto">
          <a:xfrm>
            <a:off x="6938963" y="2667000"/>
            <a:ext cx="2057400" cy="1219200"/>
          </a:xfrm>
          <a:prstGeom prst="cube">
            <a:avLst>
              <a:gd name="adj" fmla="val 5000"/>
            </a:avLst>
          </a:prstGeom>
          <a:gradFill rotWithShape="1">
            <a:gsLst>
              <a:gs pos="0">
                <a:srgbClr val="0066FF"/>
              </a:gs>
              <a:gs pos="50000">
                <a:srgbClr val="002F76"/>
              </a:gs>
              <a:gs pos="100000">
                <a:srgbClr val="0066FF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BIT Addressable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Area</a:t>
            </a:r>
          </a:p>
        </p:txBody>
      </p:sp>
      <p:sp>
        <p:nvSpPr>
          <p:cNvPr id="24586" name="AutoShape 10"/>
          <p:cNvSpPr>
            <a:spLocks noChangeArrowheads="1"/>
          </p:cNvSpPr>
          <p:nvPr/>
        </p:nvSpPr>
        <p:spPr bwMode="auto">
          <a:xfrm>
            <a:off x="6938963" y="1524000"/>
            <a:ext cx="2057400" cy="1219200"/>
          </a:xfrm>
          <a:prstGeom prst="cube">
            <a:avLst>
              <a:gd name="adj" fmla="val 5000"/>
            </a:avLst>
          </a:prstGeom>
          <a:gradFill rotWithShape="1">
            <a:gsLst>
              <a:gs pos="0">
                <a:srgbClr val="00CC99"/>
              </a:gs>
              <a:gs pos="50000">
                <a:srgbClr val="005E47"/>
              </a:gs>
              <a:gs pos="100000">
                <a:srgbClr val="00CC99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General Purpose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Area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  <p:bldP spid="24581" grpId="0" animBg="1"/>
      <p:bldP spid="24582" grpId="0" animBg="1"/>
      <p:bldP spid="24583" grpId="0" animBg="1"/>
      <p:bldP spid="24584" grpId="0" animBg="1"/>
      <p:bldP spid="24585" grpId="0" animBg="1"/>
      <p:bldP spid="2458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RAM with addresses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144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7AD846-91D2-44DD-8D58-9C932B8C0B8E}" type="slidenum">
              <a:rPr lang="en-US"/>
              <a:pPr>
                <a:defRPr/>
              </a:pPr>
              <a:t>42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3" y="895350"/>
            <a:ext cx="5260975" cy="56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AutoShape 6"/>
          <p:cNvSpPr>
            <a:spLocks noChangeArrowheads="1"/>
          </p:cNvSpPr>
          <p:nvPr/>
        </p:nvSpPr>
        <p:spPr bwMode="auto">
          <a:xfrm>
            <a:off x="2298700" y="42433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0" name="AutoShape 100"/>
          <p:cNvSpPr>
            <a:spLocks noChangeArrowheads="1"/>
          </p:cNvSpPr>
          <p:nvPr/>
        </p:nvSpPr>
        <p:spPr bwMode="auto">
          <a:xfrm>
            <a:off x="2298700" y="36337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77" name="AutoShape 77"/>
          <p:cNvSpPr>
            <a:spLocks noChangeArrowheads="1"/>
          </p:cNvSpPr>
          <p:nvPr/>
        </p:nvSpPr>
        <p:spPr bwMode="auto">
          <a:xfrm>
            <a:off x="2298700" y="30241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654" name="AutoShape 54"/>
          <p:cNvSpPr>
            <a:spLocks noChangeArrowheads="1"/>
          </p:cNvSpPr>
          <p:nvPr/>
        </p:nvSpPr>
        <p:spPr bwMode="auto">
          <a:xfrm>
            <a:off x="2298700" y="2414588"/>
            <a:ext cx="6400800" cy="685800"/>
          </a:xfrm>
          <a:prstGeom prst="cube">
            <a:avLst>
              <a:gd name="adj" fmla="val 11324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25400">
            <a:solidFill>
              <a:srgbClr val="ED13D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DADF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4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401762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8051 Register Bank Structure</a:t>
            </a:r>
          </a:p>
        </p:txBody>
      </p:sp>
      <p:sp>
        <p:nvSpPr>
          <p:cNvPr id="25652" name="Text Box 52"/>
          <p:cNvSpPr txBox="1">
            <a:spLocks noChangeArrowheads="1"/>
          </p:cNvSpPr>
          <p:nvPr/>
        </p:nvSpPr>
        <p:spPr bwMode="auto">
          <a:xfrm>
            <a:off x="357188" y="43751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0</a:t>
            </a:r>
          </a:p>
        </p:txBody>
      </p:sp>
      <p:sp>
        <p:nvSpPr>
          <p:cNvPr id="25653" name="Line 53"/>
          <p:cNvSpPr>
            <a:spLocks noChangeShapeType="1"/>
          </p:cNvSpPr>
          <p:nvPr/>
        </p:nvSpPr>
        <p:spPr bwMode="auto">
          <a:xfrm>
            <a:off x="1460500" y="46243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655" name="Group 55"/>
          <p:cNvGraphicFramePr>
            <a:graphicFrameLocks noGrp="1"/>
          </p:cNvGraphicFramePr>
          <p:nvPr/>
        </p:nvGraphicFramePr>
        <p:xfrm>
          <a:off x="2298700" y="24907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357188" y="25463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3</a:t>
            </a:r>
          </a:p>
        </p:txBody>
      </p:sp>
      <p:sp>
        <p:nvSpPr>
          <p:cNvPr id="25676" name="Line 76"/>
          <p:cNvSpPr>
            <a:spLocks noChangeShapeType="1"/>
          </p:cNvSpPr>
          <p:nvPr/>
        </p:nvSpPr>
        <p:spPr bwMode="auto">
          <a:xfrm>
            <a:off x="1460500" y="27955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678" name="Group 78"/>
          <p:cNvGraphicFramePr>
            <a:graphicFrameLocks noGrp="1"/>
          </p:cNvGraphicFramePr>
          <p:nvPr/>
        </p:nvGraphicFramePr>
        <p:xfrm>
          <a:off x="2298700" y="31003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98" name="Text Box 98"/>
          <p:cNvSpPr txBox="1">
            <a:spLocks noChangeArrowheads="1"/>
          </p:cNvSpPr>
          <p:nvPr/>
        </p:nvSpPr>
        <p:spPr bwMode="auto">
          <a:xfrm>
            <a:off x="357188" y="31559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2</a:t>
            </a:r>
          </a:p>
        </p:txBody>
      </p:sp>
      <p:sp>
        <p:nvSpPr>
          <p:cNvPr id="25699" name="Line 99"/>
          <p:cNvSpPr>
            <a:spLocks noChangeShapeType="1"/>
          </p:cNvSpPr>
          <p:nvPr/>
        </p:nvSpPr>
        <p:spPr bwMode="auto">
          <a:xfrm>
            <a:off x="1460500" y="34051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701" name="Group 101"/>
          <p:cNvGraphicFramePr>
            <a:graphicFrameLocks noGrp="1"/>
          </p:cNvGraphicFramePr>
          <p:nvPr/>
        </p:nvGraphicFramePr>
        <p:xfrm>
          <a:off x="2298700" y="3709988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721" name="Text Box 121"/>
          <p:cNvSpPr txBox="1">
            <a:spLocks noChangeArrowheads="1"/>
          </p:cNvSpPr>
          <p:nvPr/>
        </p:nvSpPr>
        <p:spPr bwMode="auto">
          <a:xfrm>
            <a:off x="357188" y="3765550"/>
            <a:ext cx="1295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B0F0"/>
                </a:solidFill>
                <a:latin typeface="Calibri" pitchFamily="34" charset="0"/>
              </a:rPr>
              <a:t>Bank  1</a:t>
            </a:r>
          </a:p>
        </p:txBody>
      </p:sp>
      <p:sp>
        <p:nvSpPr>
          <p:cNvPr id="25722" name="Line 122"/>
          <p:cNvSpPr>
            <a:spLocks noChangeShapeType="1"/>
          </p:cNvSpPr>
          <p:nvPr/>
        </p:nvSpPr>
        <p:spPr bwMode="auto">
          <a:xfrm>
            <a:off x="1460500" y="4014788"/>
            <a:ext cx="685800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295525" y="4327525"/>
          <a:ext cx="6324600" cy="609600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55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DAEDEF"/>
                </a:solidFill>
                <a:cs typeface="Arial" charset="0"/>
              </a:rPr>
              <a:t>8051 Microcontroller</a:t>
            </a:r>
          </a:p>
        </p:txBody>
      </p:sp>
      <p:sp>
        <p:nvSpPr>
          <p:cNvPr id="625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5FAD20-D215-4FE2-8782-52305DF67BB2}" type="slidenum">
              <a:rPr lang="en-US" smtClean="0">
                <a:solidFill>
                  <a:srgbClr val="DAEDEF"/>
                </a:solidFill>
                <a:cs typeface="Arial" charset="0"/>
              </a:rPr>
              <a:pPr/>
              <a:t>43</a:t>
            </a:fld>
            <a:endParaRPr lang="en-US">
              <a:solidFill>
                <a:srgbClr val="DAEDEF"/>
              </a:solidFill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2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25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2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animBg="1"/>
      <p:bldP spid="25700" grpId="0" animBg="1"/>
      <p:bldP spid="25677" grpId="0" animBg="1"/>
      <p:bldP spid="25654" grpId="0" animBg="1"/>
      <p:bldP spid="25652" grpId="0"/>
      <p:bldP spid="25653" grpId="0" animBg="1"/>
      <p:bldP spid="25675" grpId="0"/>
      <p:bldP spid="25676" grpId="0" animBg="1"/>
      <p:bldP spid="25698" grpId="0"/>
      <p:bldP spid="25699" grpId="0" animBg="1"/>
      <p:bldP spid="25721" grpId="0"/>
      <p:bldP spid="257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7"/>
          <p:cNvSpPr>
            <a:spLocks noGrp="1"/>
          </p:cNvSpPr>
          <p:nvPr>
            <p:ph type="title"/>
          </p:nvPr>
        </p:nvSpPr>
        <p:spPr>
          <a:xfrm>
            <a:off x="0" y="142875"/>
            <a:ext cx="9144000" cy="1143000"/>
          </a:xfrm>
        </p:spPr>
        <p:txBody>
          <a:bodyPr/>
          <a:lstStyle/>
          <a:p>
            <a:pPr eaLnBrk="1" hangingPunct="1"/>
            <a:r>
              <a:rPr lang="en-US" sz="4400">
                <a:ea typeface="Calibri" pitchFamily="34" charset="0"/>
              </a:rPr>
              <a:t>8051 Register Banks with address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1B869-A7E3-4491-B3B5-099BA0935B1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1371600"/>
            <a:ext cx="88201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Programming Model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B2AE54-DE03-4868-92FB-E6CF56053212}" type="slidenum">
              <a:rPr lang="en-US"/>
              <a:pPr>
                <a:defRPr/>
              </a:pPr>
              <a:t>45</a:t>
            </a:fld>
            <a:endParaRPr lang="en-US"/>
          </a:p>
        </p:txBody>
      </p:sp>
      <p:pic>
        <p:nvPicPr>
          <p:cNvPr id="10" name="Picture 4" descr="8051 programming 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Stack</a:t>
            </a:r>
          </a:p>
        </p:txBody>
      </p:sp>
      <p:sp>
        <p:nvSpPr>
          <p:cNvPr id="65539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stack</a:t>
            </a:r>
            <a:r>
              <a:rPr lang="en-US">
                <a:ea typeface="Calibri" pitchFamily="34" charset="0"/>
              </a:rPr>
              <a:t> is a section of RAM used by the CPU to store information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temporarily.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This information could be data or an address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The register used to access the stack is called 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SP (stack pointer) register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The stack pointer in the 8051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only 8 bit wide</a:t>
            </a:r>
            <a:r>
              <a:rPr lang="en-US">
                <a:ea typeface="Calibri" pitchFamily="34" charset="0"/>
              </a:rPr>
              <a:t>, which means that it can take value of 00 to FFH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When the 8051 is powered up, </a:t>
            </a:r>
            <a:r>
              <a:rPr lang="en-US">
                <a:solidFill>
                  <a:srgbClr val="FFFF00"/>
                </a:solidFill>
                <a:ea typeface="Calibri" pitchFamily="34" charset="0"/>
              </a:rPr>
              <a:t>the SP register contains value 07</a:t>
            </a:r>
          </a:p>
          <a:p>
            <a:pPr lvl="1" algn="just" eaLnBrk="1" hangingPunct="1"/>
            <a:r>
              <a:rPr lang="en-US">
                <a:solidFill>
                  <a:srgbClr val="FFFF00"/>
                </a:solidFill>
                <a:ea typeface="Calibri" pitchFamily="34" charset="0"/>
              </a:rPr>
              <a:t>RAM location 08 is the first location </a:t>
            </a:r>
            <a:r>
              <a:rPr lang="en-US">
                <a:ea typeface="Calibri" pitchFamily="34" charset="0"/>
              </a:rPr>
              <a:t>begin used for the stack by the 8051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554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F307D6-30DF-4E46-8ABC-6531748D4DC8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Stack</a:t>
            </a:r>
          </a:p>
        </p:txBody>
      </p:sp>
      <p:sp>
        <p:nvSpPr>
          <p:cNvPr id="66563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The storing of a CPU register in the stack is called a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PUSH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SP is pointing to the last used location of the stack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As we push data onto the stack, 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SP is incremented </a:t>
            </a:r>
            <a:r>
              <a:rPr lang="en-US">
                <a:ea typeface="Calibri" pitchFamily="34" charset="0"/>
              </a:rPr>
              <a:t>by one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This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different </a:t>
            </a:r>
            <a:r>
              <a:rPr lang="en-US">
                <a:ea typeface="Calibri" pitchFamily="34" charset="0"/>
              </a:rPr>
              <a:t>from many microprocessors</a:t>
            </a:r>
          </a:p>
          <a:p>
            <a:pPr algn="just" eaLnBrk="1" hangingPunct="1"/>
            <a:endParaRPr lang="en-US">
              <a:ea typeface="Calibri" pitchFamily="34" charset="0"/>
            </a:endParaRPr>
          </a:p>
          <a:p>
            <a:pPr algn="just" eaLnBrk="1" hangingPunct="1"/>
            <a:r>
              <a:rPr lang="en-US">
                <a:ea typeface="Calibri" pitchFamily="34" charset="0"/>
              </a:rPr>
              <a:t>Loading the contents of the stack back into a CPU register is called a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POP</a:t>
            </a:r>
          </a:p>
          <a:p>
            <a:pPr lvl="1" algn="just" eaLnBrk="1" hangingPunct="1"/>
            <a:r>
              <a:rPr lang="en-US">
                <a:ea typeface="Calibri" pitchFamily="34" charset="0"/>
              </a:rPr>
              <a:t>With every pop, the top byte of the stack is copied to the register specified by the instruction and the stack pointer is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decremented </a:t>
            </a:r>
            <a:r>
              <a:rPr lang="en-US">
                <a:ea typeface="Calibri" pitchFamily="34" charset="0"/>
              </a:rPr>
              <a:t>once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656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08B1C9-44B5-4E62-AB6B-FABC8D0863B7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Bit Addressable &amp; Byte Addressable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A496F8-33DD-46E0-BE7C-93D97844496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000125"/>
            <a:ext cx="6500858" cy="543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Single bit Instructions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7776AE-56EA-450E-9F5D-F61141707AF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1485900"/>
            <a:ext cx="76390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 pitchFamily="34" charset="0"/>
                <a:sym typeface="Symbol"/>
              </a:rPr>
              <a:t>C based </a:t>
            </a:r>
            <a:r>
              <a:rPr lang="en-US">
                <a:ea typeface="Calibri" pitchFamily="34" charset="0"/>
              </a:rPr>
              <a:t>Embedded Systems 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472" y="1428736"/>
            <a:ext cx="8143932" cy="37147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Special purpose computer system usually completely inside the device it controls</a:t>
            </a:r>
          </a:p>
          <a:p>
            <a:pPr>
              <a:lnSpc>
                <a:spcPct val="90000"/>
              </a:lnSpc>
            </a:pPr>
            <a:r>
              <a:rPr lang="en-US" sz="2400"/>
              <a:t>Has specific requirements and performs pre-defined tasks</a:t>
            </a:r>
          </a:p>
          <a:p>
            <a:pPr>
              <a:lnSpc>
                <a:spcPct val="90000"/>
              </a:lnSpc>
            </a:pPr>
            <a:r>
              <a:rPr lang="en-US" sz="2400"/>
              <a:t>Cost reduction compared to general purpose processor</a:t>
            </a:r>
          </a:p>
          <a:p>
            <a:pPr>
              <a:lnSpc>
                <a:spcPct val="90000"/>
              </a:lnSpc>
            </a:pPr>
            <a:r>
              <a:rPr lang="en-US" sz="2400"/>
              <a:t>Different design criteria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Reliability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Availability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Safety</a:t>
            </a:r>
          </a:p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Bit Addressable Programming</a:t>
            </a:r>
          </a:p>
        </p:txBody>
      </p:sp>
      <p:sp>
        <p:nvSpPr>
          <p:cNvPr id="69635" name="Content Placeholder 5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1428750"/>
          </a:xfrm>
        </p:spPr>
        <p:txBody>
          <a:bodyPr/>
          <a:lstStyle/>
          <a:p>
            <a:pPr eaLnBrk="1" hangingPunct="1"/>
            <a:r>
              <a:rPr lang="en-US" b="1">
                <a:ea typeface="Calibri" pitchFamily="34" charset="0"/>
              </a:rPr>
              <a:t>Example: </a:t>
            </a:r>
            <a:r>
              <a:rPr lang="en-US">
                <a:ea typeface="Calibri" pitchFamily="34" charset="0"/>
              </a:rPr>
              <a:t>Find out to which by each of the following bits belongs. Give the address of the RAM byte in hex</a:t>
            </a:r>
          </a:p>
          <a:p>
            <a:pPr eaLnBrk="1" hangingPunct="1">
              <a:buFontTx/>
              <a:buNone/>
            </a:pPr>
            <a:r>
              <a:rPr lang="pt-BR" sz="2200" b="1">
                <a:solidFill>
                  <a:srgbClr val="00B0F0"/>
                </a:solidFill>
                <a:ea typeface="Calibri" pitchFamily="34" charset="0"/>
              </a:rPr>
              <a:t>(a) SETB 42H, (b) CLR 67H, (c) CLR 0FH (d) SETB 28H, (e) CLR 12, (f) SETB 05</a:t>
            </a:r>
            <a:endParaRPr lang="en-US" sz="2200" b="1">
              <a:solidFill>
                <a:srgbClr val="00B0F0"/>
              </a:solidFill>
              <a:ea typeface="Calibri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963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EB59F3-A7E2-46FC-B053-1D6355B921C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28875"/>
            <a:ext cx="6872288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0" y="1785938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>
                <a:latin typeface="Curlz MT" pitchFamily="82" charset="0"/>
                <a:ea typeface="Calibri" pitchFamily="34" charset="0"/>
              </a:rPr>
              <a:t>8051 Software Overview</a:t>
            </a:r>
          </a:p>
        </p:txBody>
      </p:sp>
      <p:sp>
        <p:nvSpPr>
          <p:cNvPr id="113667" name="Content Placeholder 5"/>
          <p:cNvSpPr>
            <a:spLocks noGrp="1"/>
          </p:cNvSpPr>
          <p:nvPr>
            <p:ph idx="1"/>
          </p:nvPr>
        </p:nvSpPr>
        <p:spPr>
          <a:xfrm>
            <a:off x="1857375" y="3214688"/>
            <a:ext cx="5429250" cy="2428875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Addressing Modes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Instruction Set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Programming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366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52F19B8-11C8-4E74-9103-234A614D556B}" type="slidenum">
              <a:rPr lang="en-US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Addressing Modes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The CPU can access data in various ways, which are called addressing modes</a:t>
            </a:r>
          </a:p>
          <a:p>
            <a:pPr eaLnBrk="1" hangingPunct="1">
              <a:defRPr/>
            </a:pPr>
            <a:endParaRPr lang="en-US"/>
          </a:p>
          <a:p>
            <a:pPr marL="3143250" lvl="6" indent="-514350">
              <a:buFont typeface="+mj-lt"/>
              <a:buAutoNum type="arabicPeriod"/>
              <a:defRPr/>
            </a:pPr>
            <a:r>
              <a:rPr lang="en-US" sz="3200" b="1">
                <a:solidFill>
                  <a:srgbClr val="CC99FF"/>
                </a:solidFill>
                <a:latin typeface="Calibri" pitchFamily="34" charset="0"/>
                <a:cs typeface="Calibri" pitchFamily="34" charset="0"/>
              </a:rPr>
              <a:t>Immediate</a:t>
            </a:r>
          </a:p>
          <a:p>
            <a:pPr marL="3143250" lvl="6" indent="-514350">
              <a:buFont typeface="+mj-lt"/>
              <a:buAutoNum type="arabicPeriod"/>
              <a:defRPr/>
            </a:pPr>
            <a:r>
              <a:rPr lang="en-US" sz="3200" b="1">
                <a:solidFill>
                  <a:srgbClr val="CC99FF"/>
                </a:solidFill>
                <a:latin typeface="Calibri" pitchFamily="34" charset="0"/>
                <a:cs typeface="Calibri" pitchFamily="34" charset="0"/>
              </a:rPr>
              <a:t>Register</a:t>
            </a:r>
          </a:p>
          <a:p>
            <a:pPr marL="3143250" lvl="6" indent="-514350">
              <a:buFont typeface="+mj-lt"/>
              <a:buAutoNum type="arabicPeriod"/>
              <a:defRPr/>
            </a:pPr>
            <a:r>
              <a:rPr lang="en-US" sz="3200" b="1">
                <a:solidFill>
                  <a:srgbClr val="CC99FF"/>
                </a:solidFill>
                <a:latin typeface="Calibri" pitchFamily="34" charset="0"/>
                <a:cs typeface="Calibri" pitchFamily="34" charset="0"/>
              </a:rPr>
              <a:t>Direct</a:t>
            </a:r>
          </a:p>
          <a:p>
            <a:pPr marL="3143250" lvl="6" indent="-514350">
              <a:buFont typeface="+mj-lt"/>
              <a:buAutoNum type="arabicPeriod"/>
              <a:defRPr/>
            </a:pPr>
            <a:r>
              <a:rPr lang="en-US" sz="3200" b="1">
                <a:solidFill>
                  <a:srgbClr val="CC99FF"/>
                </a:solidFill>
                <a:latin typeface="Calibri" pitchFamily="34" charset="0"/>
                <a:cs typeface="Calibri" pitchFamily="34" charset="0"/>
              </a:rPr>
              <a:t>Register indirect</a:t>
            </a:r>
          </a:p>
          <a:p>
            <a:pPr marL="3143250" lvl="6" indent="-514350">
              <a:buFont typeface="+mj-lt"/>
              <a:buAutoNum type="arabicPeriod"/>
              <a:defRPr/>
            </a:pPr>
            <a:r>
              <a:rPr lang="en-US" sz="3200" b="1">
                <a:solidFill>
                  <a:srgbClr val="CC99FF"/>
                </a:solidFill>
                <a:latin typeface="Calibri" pitchFamily="34" charset="0"/>
                <a:cs typeface="Calibri" pitchFamily="34" charset="0"/>
              </a:rPr>
              <a:t>External Direct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4693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6EDE88-F824-43DB-A1B1-F10FD136D18E}" type="slidenum">
              <a:rPr lang="en-US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Immediate Addressing Mode</a:t>
            </a:r>
          </a:p>
        </p:txBody>
      </p:sp>
      <p:sp>
        <p:nvSpPr>
          <p:cNvPr id="115715" name="Content Placeholder 8"/>
          <p:cNvSpPr>
            <a:spLocks noGrp="1"/>
          </p:cNvSpPr>
          <p:nvPr>
            <p:ph idx="1"/>
          </p:nvPr>
        </p:nvSpPr>
        <p:spPr>
          <a:xfrm>
            <a:off x="0" y="1071563"/>
            <a:ext cx="9113838" cy="2571750"/>
          </a:xfrm>
        </p:spPr>
        <p:txBody>
          <a:bodyPr/>
          <a:lstStyle/>
          <a:p>
            <a:pPr algn="just" eaLnBrk="1" hangingPunct="1"/>
            <a:r>
              <a:rPr lang="en-US" sz="2600">
                <a:ea typeface="Calibri" pitchFamily="34" charset="0"/>
              </a:rPr>
              <a:t>The source operand is a </a:t>
            </a:r>
            <a:r>
              <a:rPr lang="en-US" sz="2600" b="1">
                <a:solidFill>
                  <a:srgbClr val="CC99FF"/>
                </a:solidFill>
                <a:ea typeface="Calibri" pitchFamily="34" charset="0"/>
              </a:rPr>
              <a:t>constant.</a:t>
            </a:r>
          </a:p>
          <a:p>
            <a:pPr algn="just" eaLnBrk="1" hangingPunct="1"/>
            <a:r>
              <a:rPr lang="en-US" sz="2600">
                <a:ea typeface="Calibri" pitchFamily="34" charset="0"/>
              </a:rPr>
              <a:t>The immediate data must be preceded by the pound sign, </a:t>
            </a:r>
            <a:r>
              <a:rPr lang="en-US" sz="2600" b="1">
                <a:solidFill>
                  <a:srgbClr val="CC99FF"/>
                </a:solidFill>
                <a:ea typeface="Calibri" pitchFamily="34" charset="0"/>
              </a:rPr>
              <a:t>“#”</a:t>
            </a:r>
          </a:p>
          <a:p>
            <a:pPr algn="just" eaLnBrk="1" hangingPunct="1"/>
            <a:r>
              <a:rPr lang="en-US" sz="2600">
                <a:ea typeface="Calibri" pitchFamily="34" charset="0"/>
              </a:rPr>
              <a:t>Can load information into </a:t>
            </a:r>
            <a:r>
              <a:rPr lang="en-US" sz="2600" b="1">
                <a:solidFill>
                  <a:srgbClr val="CC99FF"/>
                </a:solidFill>
                <a:ea typeface="Calibri" pitchFamily="34" charset="0"/>
              </a:rPr>
              <a:t>any registers</a:t>
            </a:r>
            <a:r>
              <a:rPr lang="en-US" sz="2600">
                <a:ea typeface="Calibri" pitchFamily="34" charset="0"/>
              </a:rPr>
              <a:t>, including 16-bit DPTR register</a:t>
            </a:r>
          </a:p>
          <a:p>
            <a:pPr lvl="1" algn="just" eaLnBrk="1" hangingPunct="1"/>
            <a:r>
              <a:rPr lang="en-US" sz="2200">
                <a:ea typeface="Calibri" pitchFamily="34" charset="0"/>
              </a:rPr>
              <a:t>DPTR can also be accessed as two 8-bit registers, the high byte DPH and low byte DPL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571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51DD25-B513-4830-BE45-BB29890383CE}" type="slidenum">
              <a:rPr lang="en-US"/>
              <a:pPr>
                <a:defRPr/>
              </a:pPr>
              <a:t>53</a:t>
            </a:fld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6050" y="3929063"/>
            <a:ext cx="63119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Register Addressing Mode</a:t>
            </a:r>
          </a:p>
        </p:txBody>
      </p:sp>
      <p:sp>
        <p:nvSpPr>
          <p:cNvPr id="116739" name="Content Placeholder 8"/>
          <p:cNvSpPr>
            <a:spLocks noGrp="1"/>
          </p:cNvSpPr>
          <p:nvPr>
            <p:ph idx="1"/>
          </p:nvPr>
        </p:nvSpPr>
        <p:spPr>
          <a:xfrm>
            <a:off x="-41275" y="1000125"/>
            <a:ext cx="8786813" cy="571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Use registers to hold the data to be manipulated.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674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34EC4C-7780-4D22-968A-E501D7AED03A}" type="slidenum">
              <a:rPr lang="en-US"/>
              <a:pPr>
                <a:defRPr/>
              </a:pPr>
              <a:t>54</a:t>
            </a:fld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571625"/>
            <a:ext cx="62674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3357563"/>
            <a:ext cx="8715375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7472" indent="-347472">
              <a:buFont typeface="Arial" pitchFamily="34" charset="0"/>
              <a:buChar char="•"/>
              <a:defRPr/>
            </a:pPr>
            <a:r>
              <a:rPr lang="en-US"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The source and destination registers must match in size.</a:t>
            </a:r>
          </a:p>
          <a:p>
            <a:pPr>
              <a:defRPr/>
            </a:pPr>
            <a:r>
              <a:rPr lang="en-US" sz="2800" b="1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    MOV DPTR,A </a:t>
            </a:r>
            <a:r>
              <a:rPr lang="en-US" sz="2800">
                <a:solidFill>
                  <a:srgbClr val="92D050"/>
                </a:solidFill>
                <a:latin typeface="Calibri" pitchFamily="34" charset="0"/>
                <a:cs typeface="Calibri" pitchFamily="34" charset="0"/>
              </a:rPr>
              <a:t>will give an error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4357688"/>
            <a:ext cx="25717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5403850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6075" indent="-346075">
              <a:buFont typeface="Arial" charset="0"/>
              <a:buChar char="•"/>
            </a:pPr>
            <a:r>
              <a:rPr lang="en-US" sz="2800">
                <a:solidFill>
                  <a:srgbClr val="92D050"/>
                </a:solidFill>
                <a:latin typeface="Calibri" pitchFamily="34" charset="0"/>
              </a:rPr>
              <a:t>The movement of data between Rn registers is not allowed</a:t>
            </a:r>
          </a:p>
          <a:p>
            <a:pPr marL="803275" lvl="1" indent="-346075"/>
            <a:r>
              <a:rPr lang="en-US" sz="2800" b="1">
                <a:solidFill>
                  <a:srgbClr val="00B0F0"/>
                </a:solidFill>
                <a:latin typeface="Calibri" pitchFamily="34" charset="0"/>
              </a:rPr>
              <a:t>MOV R4,R7 </a:t>
            </a:r>
            <a:r>
              <a:rPr lang="en-US" sz="2800">
                <a:solidFill>
                  <a:srgbClr val="92D050"/>
                </a:solidFill>
                <a:latin typeface="Calibri" pitchFamily="34" charset="0"/>
              </a:rPr>
              <a:t>is invalid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Direct Addressing Mode</a:t>
            </a:r>
          </a:p>
        </p:txBody>
      </p:sp>
      <p:sp>
        <p:nvSpPr>
          <p:cNvPr id="117763" name="Content Placeholder 7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50031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It is most often used the direct addressing mode to access RAM locations 30 – 7FH.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The entire 128 bytes of RAM can be accessed.</a:t>
            </a:r>
          </a:p>
          <a:p>
            <a:pPr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Contrast this with immediate addressing mode, </a:t>
            </a:r>
            <a:r>
              <a:rPr lang="en-US">
                <a:solidFill>
                  <a:srgbClr val="FFFF00"/>
                </a:solidFill>
                <a:ea typeface="Calibri" pitchFamily="34" charset="0"/>
              </a:rPr>
              <a:t>there is no “#” sign </a:t>
            </a:r>
            <a:r>
              <a:rPr lang="en-US">
                <a:ea typeface="Calibri" pitchFamily="34" charset="0"/>
              </a:rPr>
              <a:t>in the operand.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1776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CF1003-8D95-49A6-A953-2A13A146569E}" type="slidenum">
              <a:rPr lang="en-US"/>
              <a:pPr>
                <a:defRPr/>
              </a:pPr>
              <a:t>55</a:t>
            </a:fld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313" y="4286250"/>
            <a:ext cx="61912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SFR Registers &amp; their Addresses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6388" y="1042988"/>
            <a:ext cx="8786812" cy="5143500"/>
          </a:xfrm>
        </p:spPr>
        <p:txBody>
          <a:bodyPr/>
          <a:lstStyle/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0E0H,#55H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A,#55H	;which means load 55H into A (A=55H)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CC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0F0H,#25H	;is the same as</a:t>
            </a:r>
          </a:p>
          <a:p>
            <a:pPr eaLnBrk="1" hangingPunct="1">
              <a:buClr>
                <a:schemeClr val="tx2"/>
              </a:buClr>
              <a:buSzPct val="90000"/>
              <a:buNone/>
              <a:defRPr/>
            </a:pPr>
            <a:r>
              <a:rPr lang="en-US" altLang="zh-TW" sz="2400" b="1">
                <a:solidFill>
                  <a:srgbClr val="CC99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  B,#25H	;which means load 25H into B (B=25H)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0E0H,R2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A,R2		;which means copy R2 into A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endParaRPr lang="en-US" altLang="zh-TW" sz="2400" b="1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0F0H,R0	;is the same as</a:t>
            </a:r>
          </a:p>
          <a:p>
            <a:pPr eaLnBrk="1" hangingPunct="1">
              <a:buClr>
                <a:schemeClr val="tx2"/>
              </a:buClr>
              <a:buSzPct val="90000"/>
              <a:buFontTx/>
              <a:buNone/>
              <a:defRPr/>
            </a:pPr>
            <a:r>
              <a:rPr lang="en-US" altLang="zh-TW" sz="2400" b="1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  <a:cs typeface="Calibri"/>
              </a:rPr>
              <a:t>MOV	B,R0		;which means copy R0 into B</a:t>
            </a:r>
          </a:p>
          <a:p>
            <a:pPr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1878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DB3F34-1745-45A6-824D-6553CE24302B}" type="slidenum">
              <a:rPr lang="en-US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SFR Addresses ( 1 of 2 )</a:t>
            </a:r>
            <a:endParaRPr lang="zh-TW" altLang="en-US">
              <a:ea typeface="PMingLiU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1981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BE1B35-11EB-44FF-B198-463179DC8B5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118787" name="Picture 3" descr="t5-1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282700"/>
            <a:ext cx="83058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SFR Addresses ( 2 of 2 )</a:t>
            </a:r>
            <a:endParaRPr lang="zh-TW" altLang="en-US">
              <a:ea typeface="PMingLiU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2083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BD0C61-ECDA-400A-9A46-CE732A4C5BBD}" type="slidenum">
              <a:rPr lang="en-US"/>
              <a:pPr>
                <a:defRPr/>
              </a:pPr>
              <a:t>58</a:t>
            </a:fld>
            <a:endParaRPr lang="en-US"/>
          </a:p>
        </p:txBody>
      </p:sp>
      <p:pic>
        <p:nvPicPr>
          <p:cNvPr id="119811" name="Picture 3" descr="t5-1b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1425575"/>
            <a:ext cx="8958262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Example</a:t>
            </a:r>
          </a:p>
        </p:txBody>
      </p:sp>
      <p:sp>
        <p:nvSpPr>
          <p:cNvPr id="121859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1E1ECE-8111-4884-880E-A37522FDC7B6}" type="slidenum">
              <a:rPr lang="en-US"/>
              <a:pPr>
                <a:defRPr/>
              </a:pPr>
              <a:t>59</a:t>
            </a:fld>
            <a:endParaRPr lang="en-US"/>
          </a:p>
        </p:txBody>
      </p:sp>
      <p:pic>
        <p:nvPicPr>
          <p:cNvPr id="2" name="Picture 3" descr="e5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3238"/>
          <a:stretch>
            <a:fillRect/>
          </a:stretch>
        </p:blipFill>
        <p:spPr bwMode="auto">
          <a:xfrm>
            <a:off x="139700" y="2882900"/>
            <a:ext cx="8940800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4" descr="e5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6762"/>
          <a:stretch>
            <a:fillRect/>
          </a:stretch>
        </p:blipFill>
        <p:spPr bwMode="auto">
          <a:xfrm>
            <a:off x="139700" y="1741488"/>
            <a:ext cx="8940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928694"/>
          </a:xfrm>
        </p:spPr>
        <p:txBody>
          <a:bodyPr/>
          <a:lstStyle/>
          <a:p>
            <a:r>
              <a:rPr lang="en-US">
                <a:ea typeface="Calibri" pitchFamily="34" charset="0"/>
              </a:rPr>
              <a:t>Embedded Systems Examples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857232"/>
            <a:ext cx="7215238" cy="560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Stack and Direct Addressing Mode</a:t>
            </a:r>
          </a:p>
        </p:txBody>
      </p:sp>
      <p:sp>
        <p:nvSpPr>
          <p:cNvPr id="12288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6431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>
                <a:ea typeface="Calibri" pitchFamily="34" charset="0"/>
              </a:rPr>
              <a:t>Only direct addressing mode is allowed for pushing or popping the stack.</a:t>
            </a:r>
          </a:p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PUSH A</a:t>
            </a:r>
            <a:r>
              <a:rPr lang="en-US">
                <a:ea typeface="Calibri" pitchFamily="34" charset="0"/>
              </a:rPr>
              <a:t> is invalid.</a:t>
            </a:r>
          </a:p>
          <a:p>
            <a:pPr eaLnBrk="1" hangingPunct="1">
              <a:spcBef>
                <a:spcPct val="0"/>
              </a:spcBef>
              <a:spcAft>
                <a:spcPts val="4200"/>
              </a:spcAft>
            </a:pPr>
            <a:r>
              <a:rPr lang="en-US">
                <a:ea typeface="Calibri" pitchFamily="34" charset="0"/>
              </a:rPr>
              <a:t>Pushing the accumulator onto the stack must be coded as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PUSH 0E0H.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288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E58AA2F-E4A5-4ABB-A3AA-F6874E7C8821}" type="slidenum">
              <a:rPr lang="en-US"/>
              <a:pPr>
                <a:defRPr/>
              </a:pPr>
              <a:t>60</a:t>
            </a:fld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1214438"/>
            <a:ext cx="90201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Register Indirect Addressing Mode</a:t>
            </a:r>
          </a:p>
        </p:txBody>
      </p:sp>
      <p:sp>
        <p:nvSpPr>
          <p:cNvPr id="123907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3143250"/>
          </a:xfrm>
        </p:spPr>
        <p:txBody>
          <a:bodyPr/>
          <a:lstStyle/>
          <a:p>
            <a:pPr algn="just" eaLnBrk="1" hangingPunct="1"/>
            <a:r>
              <a:rPr lang="en-US">
                <a:ea typeface="Calibri" pitchFamily="34" charset="0"/>
              </a:rPr>
              <a:t>A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register</a:t>
            </a:r>
            <a:r>
              <a:rPr lang="en-US">
                <a:ea typeface="Calibri" pitchFamily="34" charset="0"/>
              </a:rPr>
              <a:t> is used as a pointer to the data.</a:t>
            </a:r>
          </a:p>
          <a:p>
            <a:pPr algn="just" eaLnBrk="1" hangingPunct="1"/>
            <a:r>
              <a:rPr lang="en-US">
                <a:solidFill>
                  <a:srgbClr val="FFFF00"/>
                </a:solidFill>
                <a:ea typeface="Calibri" pitchFamily="34" charset="0"/>
              </a:rPr>
              <a:t>Only register</a:t>
            </a:r>
            <a:r>
              <a:rPr lang="en-US">
                <a:ea typeface="Calibri" pitchFamily="34" charset="0"/>
              </a:rPr>
              <a:t>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R0 </a:t>
            </a:r>
            <a:r>
              <a:rPr lang="en-US">
                <a:ea typeface="Calibri" pitchFamily="34" charset="0"/>
              </a:rPr>
              <a:t>and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R1</a:t>
            </a:r>
            <a:r>
              <a:rPr lang="en-US">
                <a:ea typeface="Calibri" pitchFamily="34" charset="0"/>
              </a:rPr>
              <a:t> are used for this purpose.</a:t>
            </a:r>
          </a:p>
          <a:p>
            <a:pPr algn="just" eaLnBrk="1" hangingPunct="1"/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R2 – R7 </a:t>
            </a:r>
            <a:r>
              <a:rPr lang="en-US">
                <a:solidFill>
                  <a:srgbClr val="FFFF00"/>
                </a:solidFill>
                <a:ea typeface="Calibri" pitchFamily="34" charset="0"/>
              </a:rPr>
              <a:t>cannot be </a:t>
            </a:r>
            <a:r>
              <a:rPr lang="en-US">
                <a:ea typeface="Calibri" pitchFamily="34" charset="0"/>
              </a:rPr>
              <a:t>used to hold the address of an operand located in RAM.</a:t>
            </a:r>
          </a:p>
          <a:p>
            <a:pPr algn="just" eaLnBrk="1" hangingPunct="1"/>
            <a:r>
              <a:rPr lang="en-US">
                <a:ea typeface="Calibri" pitchFamily="34" charset="0"/>
              </a:rPr>
              <a:t>When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R0</a:t>
            </a:r>
            <a:r>
              <a:rPr lang="en-US">
                <a:ea typeface="Calibri" pitchFamily="34" charset="0"/>
              </a:rPr>
              <a:t> and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R1</a:t>
            </a:r>
            <a:r>
              <a:rPr lang="en-US">
                <a:ea typeface="Calibri" pitchFamily="34" charset="0"/>
              </a:rPr>
              <a:t> hold the addresses of RAM locations, they must be preceded by the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“@”</a:t>
            </a:r>
            <a:r>
              <a:rPr lang="en-US">
                <a:ea typeface="Calibri" pitchFamily="34" charset="0"/>
              </a:rPr>
              <a:t> sign.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390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28D6DE-62E7-43A7-ADB7-76D3D6433A66}" type="slidenum">
              <a:rPr lang="en-US"/>
              <a:pPr>
                <a:defRPr/>
              </a:pPr>
              <a:t>61</a:t>
            </a:fld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63" y="4267200"/>
            <a:ext cx="8115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Register Indirect Addressing Mode</a:t>
            </a:r>
          </a:p>
        </p:txBody>
      </p:sp>
      <p:sp>
        <p:nvSpPr>
          <p:cNvPr id="124931" name="Content Placeholder 8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1000125"/>
          </a:xfrm>
        </p:spPr>
        <p:txBody>
          <a:bodyPr/>
          <a:lstStyle/>
          <a:p>
            <a:pPr eaLnBrk="1" hangingPunct="1"/>
            <a:r>
              <a:rPr lang="en-US" sz="2200">
                <a:ea typeface="Calibri" pitchFamily="34" charset="0"/>
              </a:rPr>
              <a:t>Write a program to copy the value 55H into RAM memory locations 40H to 41H using </a:t>
            </a:r>
            <a:r>
              <a:rPr lang="en-US" sz="2200" b="1">
                <a:solidFill>
                  <a:srgbClr val="00B0F0"/>
                </a:solidFill>
                <a:ea typeface="Calibri" pitchFamily="34" charset="0"/>
              </a:rPr>
              <a:t>(a) direct addressing mode</a:t>
            </a:r>
            <a:r>
              <a:rPr lang="en-US" sz="2200">
                <a:ea typeface="Calibri" pitchFamily="34" charset="0"/>
              </a:rPr>
              <a:t>, </a:t>
            </a:r>
            <a:r>
              <a:rPr lang="en-US" sz="2200" b="1">
                <a:solidFill>
                  <a:srgbClr val="CC99FF"/>
                </a:solidFill>
                <a:ea typeface="Calibri" pitchFamily="34" charset="0"/>
              </a:rPr>
              <a:t>(b) register indirect addressing mode without a loop</a:t>
            </a:r>
            <a:r>
              <a:rPr lang="en-US" sz="2200">
                <a:ea typeface="Calibri" pitchFamily="34" charset="0"/>
              </a:rPr>
              <a:t>, and </a:t>
            </a:r>
            <a:r>
              <a:rPr lang="en-US" sz="2200" b="1">
                <a:solidFill>
                  <a:srgbClr val="FFFF00"/>
                </a:solidFill>
                <a:ea typeface="Calibri" pitchFamily="34" charset="0"/>
              </a:rPr>
              <a:t>(c) with a loop.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4933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68537DD-0306-4402-9580-10728781D8F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143116"/>
            <a:ext cx="804034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Register Indirect Addressing Mode</a:t>
            </a:r>
          </a:p>
        </p:txBody>
      </p:sp>
      <p:sp>
        <p:nvSpPr>
          <p:cNvPr id="125955" name="Content Placeholder 8"/>
          <p:cNvSpPr>
            <a:spLocks noGrp="1"/>
          </p:cNvSpPr>
          <p:nvPr>
            <p:ph idx="1"/>
          </p:nvPr>
        </p:nvSpPr>
        <p:spPr>
          <a:xfrm>
            <a:off x="173038" y="1071563"/>
            <a:ext cx="8786812" cy="2643187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ts val="2400"/>
              </a:spcAft>
            </a:pPr>
            <a:r>
              <a:rPr lang="en-US">
                <a:ea typeface="Calibri" pitchFamily="34" charset="0"/>
              </a:rPr>
              <a:t>The advantage is that it makes accessing data dynamic rather than static as in </a:t>
            </a: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direct addressing mode</a:t>
            </a:r>
            <a:r>
              <a:rPr lang="en-US">
                <a:ea typeface="Calibri" pitchFamily="34" charset="0"/>
              </a:rPr>
              <a:t>. </a:t>
            </a:r>
          </a:p>
          <a:p>
            <a:pPr algn="just" eaLnBrk="1" hangingPunct="1">
              <a:spcBef>
                <a:spcPct val="0"/>
              </a:spcBef>
              <a:spcAft>
                <a:spcPts val="1800"/>
              </a:spcAft>
            </a:pPr>
            <a:r>
              <a:rPr lang="en-US" b="1">
                <a:solidFill>
                  <a:srgbClr val="00B0F0"/>
                </a:solidFill>
                <a:ea typeface="Calibri" pitchFamily="34" charset="0"/>
              </a:rPr>
              <a:t>Looping is not possible in direct addressing mode.</a:t>
            </a:r>
          </a:p>
          <a:p>
            <a:pPr eaLnBrk="1" hangingPunct="1"/>
            <a:r>
              <a:rPr lang="en-US">
                <a:ea typeface="Calibri" pitchFamily="34" charset="0"/>
              </a:rPr>
              <a:t>Write a program to clear 16 RAM locations starting at RAM address 60H.</a:t>
            </a:r>
            <a:endParaRPr lang="en-US" b="1">
              <a:solidFill>
                <a:srgbClr val="00B0F0"/>
              </a:solidFill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5957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B47EFC-B2AC-48C8-BFBD-FCB4D6415A5A}" type="slidenum">
              <a:rPr lang="en-US"/>
              <a:pPr>
                <a:defRPr/>
              </a:pPr>
              <a:t>63</a:t>
            </a:fld>
            <a:endParaRPr lang="en-US"/>
          </a:p>
        </p:txBody>
      </p:sp>
      <p:pic>
        <p:nvPicPr>
          <p:cNvPr id="1259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0" y="4143375"/>
            <a:ext cx="7866063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External Direct</a:t>
            </a:r>
          </a:p>
        </p:txBody>
      </p:sp>
      <p:sp>
        <p:nvSpPr>
          <p:cNvPr id="126979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External Memory is accessed.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There are only two commands that use External Direct addressing mode: </a:t>
            </a:r>
          </a:p>
          <a:p>
            <a:pPr lvl="1" eaLnBrk="1" hangingPunct="1"/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MOVX A, @DPTR</a:t>
            </a:r>
            <a:br>
              <a:rPr lang="en-US" sz="2800" b="1">
                <a:solidFill>
                  <a:srgbClr val="00B0F0"/>
                </a:solidFill>
                <a:ea typeface="Calibri" pitchFamily="34" charset="0"/>
              </a:rPr>
            </a:br>
            <a:r>
              <a:rPr lang="en-US" sz="2800" b="1">
                <a:solidFill>
                  <a:srgbClr val="00B0F0"/>
                </a:solidFill>
                <a:ea typeface="Calibri" pitchFamily="34" charset="0"/>
              </a:rPr>
              <a:t>MOVX @DPTR, A</a:t>
            </a:r>
          </a:p>
          <a:p>
            <a:pPr eaLnBrk="1" hangingPunct="1"/>
            <a:endParaRPr lang="en-US">
              <a:ea typeface="Calibri" pitchFamily="34" charset="0"/>
            </a:endParaRPr>
          </a:p>
          <a:p>
            <a:pPr eaLnBrk="1" hangingPunct="1"/>
            <a:r>
              <a:rPr lang="en-US">
                <a:ea typeface="Calibri" pitchFamily="34" charset="0"/>
              </a:rPr>
              <a:t>DPTR must first be loaded with the address of external memory.</a:t>
            </a:r>
          </a:p>
          <a:p>
            <a:pPr eaLnBrk="1" hangingPunct="1"/>
            <a:endParaRPr lang="en-US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6981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80F8B4-B174-463E-8E52-CFEB43F8ED7E}" type="slidenum">
              <a:rPr lang="en-US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Instruction Set</a:t>
            </a:r>
          </a:p>
        </p:txBody>
      </p:sp>
      <p:sp>
        <p:nvSpPr>
          <p:cNvPr id="128003" name="Content Placeholder 8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r>
              <a:rPr lang="en-US" b="1"/>
              <a:t>8051 instructions have 8-bit </a:t>
            </a:r>
            <a:r>
              <a:rPr lang="en-US" b="1" err="1"/>
              <a:t>opcode</a:t>
            </a:r>
            <a:endParaRPr lang="en-US" b="1"/>
          </a:p>
          <a:p>
            <a:r>
              <a:rPr lang="en-US" b="1"/>
              <a:t>There are 256 possible instructions of which 255 are</a:t>
            </a:r>
          </a:p>
          <a:p>
            <a:r>
              <a:rPr lang="en-IN" b="1"/>
              <a:t>implemented</a:t>
            </a:r>
            <a:endParaRPr lang="en-US">
              <a:ea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128005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B3E214-BBE3-4DD7-974C-0CA01ED78B3D}" type="slidenum">
              <a:rPr lang="en-US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MOV Instruction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73038" y="1214438"/>
            <a:ext cx="8786812" cy="51435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2900" b="1">
                <a:solidFill>
                  <a:srgbClr val="00B0F0"/>
                </a:solidFill>
              </a:rPr>
              <a:t>MOV  destination, source  </a:t>
            </a:r>
            <a:r>
              <a:rPr lang="en-US" altLang="zh-TW" sz="2900">
                <a:solidFill>
                  <a:srgbClr val="00FFCC"/>
                </a:solidFill>
              </a:rPr>
              <a:t>;  copy source to destination.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zh-TW" sz="2400">
              <a:solidFill>
                <a:srgbClr val="00FFCC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TW" sz="2400">
                <a:solidFill>
                  <a:srgbClr val="00FFCC"/>
                </a:solidFill>
              </a:rPr>
              <a:t>MOV  A,#55H</a:t>
            </a:r>
            <a:r>
              <a:rPr lang="en-US" altLang="zh-TW" sz="2400">
                <a:solidFill>
                  <a:srgbClr val="FFFFFF"/>
                </a:solidFill>
              </a:rPr>
              <a:t>    ;load value 55H into reg. A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MOV  R0,A</a:t>
            </a:r>
            <a:r>
              <a:rPr lang="en-US" altLang="zh-TW" sz="2400">
                <a:solidFill>
                  <a:srgbClr val="FFFFFF"/>
                </a:solidFill>
              </a:rPr>
              <a:t>        ;copy contents of A into R0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        ;(now A=R0=55H)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MOV  R1,A</a:t>
            </a:r>
            <a:r>
              <a:rPr lang="en-US" altLang="zh-TW" sz="2400">
                <a:solidFill>
                  <a:srgbClr val="FFFFFF"/>
                </a:solidFill>
              </a:rPr>
              <a:t>        ;copy contents of A into R1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        ;(now A=R0=R1=55H)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MOV  R2,A</a:t>
            </a:r>
            <a:r>
              <a:rPr lang="en-US" altLang="zh-TW" sz="2400">
                <a:solidFill>
                  <a:srgbClr val="FFFFFF"/>
                </a:solidFill>
              </a:rPr>
              <a:t>        ;copy contents of A into R2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        ;(now A=R0=R1=R2=55H)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MOV  R3,#95H</a:t>
            </a:r>
            <a:r>
              <a:rPr lang="en-US" altLang="zh-TW" sz="2400">
                <a:solidFill>
                  <a:srgbClr val="FFFFFF"/>
                </a:solidFill>
              </a:rPr>
              <a:t>  ;load value 95H into R3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        ;(now R3=95H)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MOV  A,R3</a:t>
            </a:r>
            <a:r>
              <a:rPr lang="en-US" altLang="zh-TW" sz="2400">
                <a:solidFill>
                  <a:srgbClr val="FFFFFF"/>
                </a:solidFill>
              </a:rPr>
              <a:t>        ;copy contents of R3 into A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        ;now A=R3=95H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29029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433E70-80D8-4784-B6C6-F3006C6591A0}" type="slidenum">
              <a:rPr lang="en-US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ADD Instruction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038" y="1214438"/>
            <a:ext cx="8786812" cy="5143500"/>
          </a:xfrm>
        </p:spPr>
        <p:txBody>
          <a:bodyPr/>
          <a:lstStyle/>
          <a:p>
            <a:pPr eaLnBrk="1" hangingPunct="1"/>
            <a:r>
              <a:rPr lang="en-US" altLang="zh-TW" sz="3100" b="1">
                <a:solidFill>
                  <a:srgbClr val="00B0F0"/>
                </a:solidFill>
                <a:ea typeface="PMingLiU" pitchFamily="18" charset="-120"/>
              </a:rPr>
              <a:t>ADD  A, source</a:t>
            </a:r>
            <a:r>
              <a:rPr lang="en-US" altLang="zh-TW" sz="3100">
                <a:solidFill>
                  <a:srgbClr val="00FFCC"/>
                </a:solidFill>
                <a:ea typeface="PMingLiU" pitchFamily="18" charset="-120"/>
              </a:rPr>
              <a:t>  </a:t>
            </a:r>
            <a: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  <a:t>;ADD the source operand to the 				   accumulator</a:t>
            </a:r>
          </a:p>
          <a:p>
            <a:pPr eaLnBrk="1" hangingPunct="1"/>
            <a:endParaRPr lang="en-US" altLang="zh-TW" sz="3100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3100">
                <a:solidFill>
                  <a:srgbClr val="00FFCC"/>
                </a:solidFill>
                <a:ea typeface="PMingLiU" pitchFamily="18" charset="-120"/>
              </a:rPr>
              <a:t>MOV A, #25H       </a:t>
            </a:r>
            <a: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  <a:t>;load 25H into A</a:t>
            </a:r>
            <a:br>
              <a:rPr lang="en-US" altLang="zh-TW" sz="3100">
                <a:solidFill>
                  <a:srgbClr val="00FFCC"/>
                </a:solidFill>
                <a:ea typeface="PMingLiU" pitchFamily="18" charset="-120"/>
              </a:rPr>
            </a:br>
            <a:r>
              <a:rPr lang="en-US" altLang="zh-TW" sz="3100">
                <a:solidFill>
                  <a:srgbClr val="00FFCC"/>
                </a:solidFill>
                <a:ea typeface="PMingLiU" pitchFamily="18" charset="-120"/>
              </a:rPr>
              <a:t>MOV R2,#34H      </a:t>
            </a:r>
            <a: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  <a:t>;load 34H into R2</a:t>
            </a:r>
            <a:b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</a:br>
            <a:r>
              <a:rPr lang="en-US" altLang="zh-TW" sz="3100">
                <a:solidFill>
                  <a:srgbClr val="00FFCC"/>
                </a:solidFill>
                <a:ea typeface="PMingLiU" pitchFamily="18" charset="-120"/>
              </a:rPr>
              <a:t>ADD  A,R2             </a:t>
            </a:r>
            <a: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  <a:t>;add R2 to accumulator</a:t>
            </a:r>
            <a:b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</a:br>
            <a:r>
              <a:rPr lang="en-US" altLang="zh-TW" sz="3100">
                <a:solidFill>
                  <a:srgbClr val="FFFFFF"/>
                </a:solidFill>
                <a:ea typeface="PMingLiU" pitchFamily="18" charset="-120"/>
              </a:rPr>
              <a:t>			    ;(A = A + R2)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716484-F6F9-4E2C-9AC9-894F105E394C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13005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Structure of Assembly Language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189038"/>
            <a:ext cx="7989888" cy="51355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buFont typeface="Symbol" pitchFamily="18" charset="2"/>
              <a:buNone/>
              <a:defRPr/>
            </a:pPr>
            <a:r>
              <a:rPr lang="en-US" altLang="zh-TW" sz="2400"/>
              <a:t>	</a:t>
            </a: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ORG   0H</a:t>
            </a:r>
            <a:r>
              <a:rPr lang="en-US" altLang="zh-TW" sz="2400">
                <a:solidFill>
                  <a:srgbClr val="FFFFFF"/>
                </a:solidFill>
              </a:rPr>
              <a:t>   	        ;start (origin) at location 0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MOV  R5,#25H</a:t>
            </a:r>
            <a:r>
              <a:rPr lang="en-US" altLang="zh-TW" sz="2400">
                <a:solidFill>
                  <a:srgbClr val="FFFFFF"/>
                </a:solidFill>
              </a:rPr>
              <a:t>        ;load 25H into R5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MOV  R7,#34H</a:t>
            </a:r>
            <a:r>
              <a:rPr lang="en-US" altLang="zh-TW" sz="2400">
                <a:solidFill>
                  <a:srgbClr val="FFFFFF"/>
                </a:solidFill>
              </a:rPr>
              <a:t>        ;load 34H into R7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MOV  A,#0</a:t>
            </a:r>
            <a:r>
              <a:rPr lang="en-US" altLang="zh-TW" sz="2400">
                <a:solidFill>
                  <a:srgbClr val="FFFFFF"/>
                </a:solidFill>
              </a:rPr>
              <a:t>	        ;load 0 into A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00FFCC"/>
                </a:solidFill>
              </a:rPr>
              <a:t>	ADD  A,R5</a:t>
            </a:r>
            <a:r>
              <a:rPr lang="en-US" altLang="zh-TW" sz="2400">
                <a:solidFill>
                  <a:srgbClr val="FFFFFF"/>
                </a:solidFill>
              </a:rPr>
              <a:t>	        ;add contents of R5 to A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	        ;now A = A + R5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ADD  A,R7</a:t>
            </a:r>
            <a:r>
              <a:rPr lang="en-US" altLang="zh-TW" sz="2400">
                <a:solidFill>
                  <a:srgbClr val="FFFFFF"/>
                </a:solidFill>
              </a:rPr>
              <a:t>	        ;add contents of R7 to A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	        ;now A = A + R7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</a:t>
            </a:r>
            <a:r>
              <a:rPr lang="en-US" altLang="zh-TW" sz="2400">
                <a:solidFill>
                  <a:srgbClr val="00FFCC"/>
                </a:solidFill>
              </a:rPr>
              <a:t>ADD  A,#12H	</a:t>
            </a:r>
            <a:r>
              <a:rPr lang="en-US" altLang="zh-TW" sz="2400">
                <a:solidFill>
                  <a:srgbClr val="FFFFFF"/>
                </a:solidFill>
              </a:rPr>
              <a:t>        ;add to A value 12H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			        ;now A = A + 12H</a:t>
            </a:r>
          </a:p>
          <a:p>
            <a:pPr eaLnBrk="1" hangingPunct="1">
              <a:lnSpc>
                <a:spcPct val="120000"/>
              </a:lnSpc>
              <a:buFont typeface="Symbol" pitchFamily="18" charset="2"/>
              <a:buNone/>
              <a:defRPr/>
            </a:pPr>
            <a:r>
              <a:rPr lang="en-US" altLang="zh-TW" sz="2400">
                <a:solidFill>
                  <a:srgbClr val="00FFCC"/>
                </a:solidFill>
              </a:rPr>
              <a:t>HERE: SJMP HERE</a:t>
            </a:r>
            <a:r>
              <a:rPr lang="en-US" altLang="zh-TW" sz="2400">
                <a:solidFill>
                  <a:srgbClr val="FFFFFF"/>
                </a:solidFill>
              </a:rPr>
              <a:t>                ;stay in this loop</a:t>
            </a:r>
            <a:br>
              <a:rPr lang="en-US" altLang="zh-TW" sz="2400">
                <a:solidFill>
                  <a:srgbClr val="FFFFFF"/>
                </a:solidFill>
              </a:rPr>
            </a:br>
            <a:r>
              <a:rPr lang="en-US" altLang="zh-TW" sz="2400">
                <a:solidFill>
                  <a:srgbClr val="FFFFFF"/>
                </a:solidFill>
              </a:rPr>
              <a:t> 	 </a:t>
            </a:r>
            <a:r>
              <a:rPr lang="en-US" altLang="zh-TW" sz="2400">
                <a:solidFill>
                  <a:srgbClr val="00FFCC"/>
                </a:solidFill>
              </a:rPr>
              <a:t>END	</a:t>
            </a:r>
            <a:r>
              <a:rPr lang="en-US" altLang="zh-TW" sz="2400">
                <a:solidFill>
                  <a:srgbClr val="FFFFFF"/>
                </a:solidFill>
              </a:rPr>
              <a:t>	        ;end of asm source file 	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C75264-A975-4007-BAC2-E33B53F3AD33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31078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Data Types &amp; Directives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604250" cy="4495800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zh-TW" altLang="en-US">
                <a:ea typeface="PMingLiU" pitchFamily="18" charset="-120"/>
              </a:rPr>
              <a:t>                </a:t>
            </a:r>
            <a:r>
              <a:rPr lang="en-US" altLang="zh-TW">
                <a:ea typeface="PMingLiU" pitchFamily="18" charset="-120"/>
              </a:rPr>
              <a:t>ORG   500H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DATA1:   DB      28                            	</a:t>
            </a:r>
            <a:r>
              <a:rPr lang="en-US" altLang="zh-TW" sz="2000" b="1">
                <a:solidFill>
                  <a:schemeClr val="bg1"/>
                </a:solidFill>
                <a:ea typeface="PMingLiU" pitchFamily="18" charset="-120"/>
              </a:rPr>
              <a:t>;DECIMAL (1C in Hex)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DATA2:   DB      00110101B            	</a:t>
            </a:r>
            <a:r>
              <a:rPr lang="en-US" altLang="zh-TW" sz="2000" b="1">
                <a:solidFill>
                  <a:schemeClr val="bg1"/>
                </a:solidFill>
                <a:ea typeface="PMingLiU" pitchFamily="18" charset="-120"/>
              </a:rPr>
              <a:t>;BINARY (35 in Hex)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DATA3:   DB      39H                       	</a:t>
            </a:r>
            <a:r>
              <a:rPr lang="en-US" altLang="zh-TW" b="1">
                <a:solidFill>
                  <a:schemeClr val="bg1"/>
                </a:solidFill>
                <a:ea typeface="PMingLiU" pitchFamily="18" charset="-120"/>
              </a:rPr>
              <a:t>;</a:t>
            </a:r>
            <a:r>
              <a:rPr lang="en-US" altLang="zh-TW" sz="2000" b="1">
                <a:solidFill>
                  <a:schemeClr val="bg1"/>
                </a:solidFill>
                <a:ea typeface="PMingLiU" pitchFamily="18" charset="-120"/>
              </a:rPr>
              <a:t>HEX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                ORG    510H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DATA4:   DB       “2591”               	</a:t>
            </a:r>
            <a:r>
              <a:rPr lang="en-US" altLang="zh-TW" sz="2000" b="1">
                <a:solidFill>
                  <a:schemeClr val="bg1"/>
                </a:solidFill>
                <a:ea typeface="PMingLiU" pitchFamily="18" charset="-120"/>
              </a:rPr>
              <a:t>; ASCII NUMBERS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                ORG    518H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>
              <a:buFontTx/>
              <a:buNone/>
            </a:pPr>
            <a:r>
              <a:rPr lang="en-US" altLang="zh-TW">
                <a:ea typeface="PMingLiU" pitchFamily="18" charset="-120"/>
              </a:rPr>
              <a:t>DATA6:   DB     “My name is Joe”  </a:t>
            </a:r>
            <a:r>
              <a:rPr lang="en-US" altLang="zh-TW" sz="2000" b="1">
                <a:solidFill>
                  <a:schemeClr val="bg1"/>
                </a:solidFill>
                <a:ea typeface="PMingLiU" pitchFamily="18" charset="-120"/>
              </a:rPr>
              <a:t>;ASCII CHARACTERS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E7D2A65-F459-40A3-93CC-77A4DA6D3C30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13210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58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354967"/>
            <a:ext cx="8001025" cy="550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ADD Instruction and PSW</a:t>
            </a:r>
          </a:p>
        </p:txBody>
      </p:sp>
      <p:sp>
        <p:nvSpPr>
          <p:cNvPr id="13312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AA52FE0-6E2D-4B6E-855F-89FC9565EDDD}" type="slidenum">
              <a:rPr lang="en-US"/>
              <a:pPr>
                <a:defRPr/>
              </a:pPr>
              <a:t>70</a:t>
            </a:fld>
            <a:endParaRPr lang="en-US"/>
          </a:p>
        </p:txBody>
      </p:sp>
      <p:pic>
        <p:nvPicPr>
          <p:cNvPr id="24585" name="Picture 9" descr="e2-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88" y="1257300"/>
            <a:ext cx="9142412" cy="458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ADD Instruction and PSW</a:t>
            </a:r>
          </a:p>
        </p:txBody>
      </p:sp>
      <p:sp>
        <p:nvSpPr>
          <p:cNvPr id="13414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1D5885-09E0-4FB0-AEE0-206E47E44C0C}" type="slidenum">
              <a:rPr lang="en-US"/>
              <a:pPr>
                <a:defRPr/>
              </a:pPr>
              <a:t>71</a:t>
            </a:fld>
            <a:endParaRPr lang="en-US"/>
          </a:p>
        </p:txBody>
      </p:sp>
      <p:pic>
        <p:nvPicPr>
          <p:cNvPr id="25608" name="Picture 8" descr="e2-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371600"/>
            <a:ext cx="9199563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Multiplication of Unsigned Numbers</a:t>
            </a:r>
            <a:endParaRPr lang="zh-TW" altLang="en-US">
              <a:ea typeface="PMingLiU" pitchFamily="18" charset="-120"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6762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>
                <a:solidFill>
                  <a:srgbClr val="00FFCC"/>
                </a:solidFill>
                <a:ea typeface="PMingLiU" pitchFamily="18" charset="-120"/>
              </a:rPr>
              <a:t>MUL	AB	; A </a:t>
            </a:r>
            <a:r>
              <a:rPr lang="en-US" altLang="zh-TW">
                <a:solidFill>
                  <a:srgbClr val="00FFCC"/>
                </a:solidFill>
                <a:ea typeface="PMingLiU" pitchFamily="18" charset="-120"/>
                <a:sym typeface="Symbol" pitchFamily="18" charset="2"/>
              </a:rPr>
              <a:t> B, place 16-bit result in B and A</a:t>
            </a:r>
            <a:endParaRPr lang="en-US" altLang="zh-TW" sz="4000">
              <a:ea typeface="PMingLiU" pitchFamily="18" charset="-120"/>
              <a:sym typeface="Symbol" pitchFamily="18" charset="2"/>
            </a:endParaRP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228600" y="2057400"/>
            <a:ext cx="8686800" cy="15113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itchFamily="18" charset="2"/>
              <a:buNone/>
              <a:defRPr/>
            </a:pPr>
            <a:r>
              <a:rPr lang="en-US" altLang="zh-TW" sz="240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rPr>
              <a:t>	MOV   A,#25H	;load 25H to reg. A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itchFamily="18" charset="2"/>
              <a:buNone/>
              <a:defRPr/>
            </a:pPr>
            <a:r>
              <a:rPr lang="en-US" altLang="zh-TW" sz="240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rPr>
              <a:t>	MOV   B,#65H	;load 65H in reg. B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90000"/>
              <a:buFont typeface="Symbol" pitchFamily="18" charset="2"/>
              <a:buNone/>
              <a:defRPr/>
            </a:pPr>
            <a:r>
              <a:rPr lang="en-US" altLang="zh-TW" sz="240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rPr>
              <a:t>	MUL    AB		;25H * 65H = E99 where B = 0EH and A = 99H</a:t>
            </a:r>
          </a:p>
        </p:txBody>
      </p:sp>
      <p:graphicFrame>
        <p:nvGraphicFramePr>
          <p:cNvPr id="149509" name="Group 5"/>
          <p:cNvGraphicFramePr>
            <a:graphicFrameLocks noGrp="1"/>
          </p:cNvGraphicFramePr>
          <p:nvPr/>
        </p:nvGraphicFramePr>
        <p:xfrm>
          <a:off x="827088" y="4005263"/>
          <a:ext cx="7632700" cy="1865313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263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Table 6-1:Unsigned Multiplication Summary (MUL AB)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Multiplication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Operand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Operand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byte </a:t>
                      </a: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  <a:sym typeface="Symbol" pitchFamily="18" charset="2"/>
                        </a:rPr>
                        <a:t></a:t>
                      </a: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A=low byte,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B=high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A432C1-62B5-4F78-A558-70BE01C06940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35193" name="Footer Placeholder 7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Division of Unsigned Numbers</a:t>
            </a:r>
            <a:endParaRPr lang="en-US">
              <a:ea typeface="PMingLiU" pitchFamily="18" charset="-120"/>
            </a:endParaRPr>
          </a:p>
        </p:txBody>
      </p:sp>
      <p:sp>
        <p:nvSpPr>
          <p:cNvPr id="136195" name="Content Placeholder 6"/>
          <p:cNvSpPr>
            <a:spLocks noGrp="1"/>
          </p:cNvSpPr>
          <p:nvPr>
            <p:ph idx="1"/>
          </p:nvPr>
        </p:nvSpPr>
        <p:spPr>
          <a:xfrm>
            <a:off x="173038" y="1214438"/>
            <a:ext cx="8786812" cy="2714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>
                <a:solidFill>
                  <a:srgbClr val="00FFCC"/>
                </a:solidFill>
                <a:ea typeface="PMingLiU" pitchFamily="18" charset="-120"/>
              </a:rPr>
              <a:t>			</a:t>
            </a:r>
            <a:r>
              <a:rPr lang="en-US" altLang="zh-TW" sz="3600">
                <a:solidFill>
                  <a:srgbClr val="CC99FF"/>
                </a:solidFill>
                <a:ea typeface="PMingLiU" pitchFamily="18" charset="-120"/>
              </a:rPr>
              <a:t>DIV   AB	; divide A by B</a:t>
            </a:r>
            <a:endParaRPr lang="en-US" altLang="zh-TW">
              <a:solidFill>
                <a:srgbClr val="CC99FF"/>
              </a:solidFill>
              <a:ea typeface="PMingLiU" pitchFamily="18" charset="-120"/>
            </a:endParaRPr>
          </a:p>
          <a:p>
            <a:pPr eaLnBrk="1" hangingPunct="1"/>
            <a:endParaRPr lang="en-US" altLang="zh-TW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/>
            <a:r>
              <a:rPr lang="en-US" altLang="zh-TW" sz="2400">
                <a:solidFill>
                  <a:srgbClr val="00FFCC"/>
                </a:solidFill>
                <a:ea typeface="PMingLiU" pitchFamily="18" charset="-120"/>
              </a:rPr>
              <a:t>MOV  A,#95H	;load 95 into A</a:t>
            </a:r>
          </a:p>
          <a:p>
            <a:pPr eaLnBrk="1" hangingPunct="1"/>
            <a:r>
              <a:rPr lang="en-US" altLang="zh-TW" sz="2400">
                <a:solidFill>
                  <a:srgbClr val="00FFCC"/>
                </a:solidFill>
                <a:ea typeface="PMingLiU" pitchFamily="18" charset="-120"/>
              </a:rPr>
              <a:t>MOV  B,#10H	;load 10 into B</a:t>
            </a:r>
          </a:p>
          <a:p>
            <a:pPr eaLnBrk="1" hangingPunct="1"/>
            <a:r>
              <a:rPr lang="en-US" altLang="zh-TW" sz="2400">
                <a:solidFill>
                  <a:srgbClr val="00FFCC"/>
                </a:solidFill>
                <a:ea typeface="PMingLiU" pitchFamily="18" charset="-120"/>
              </a:rPr>
              <a:t>DIV	   AB		;now A = 09 (quotient) and B = 05 (remainder)</a:t>
            </a:r>
          </a:p>
          <a:p>
            <a:pPr eaLnBrk="1" hangingPunct="1">
              <a:buFontTx/>
              <a:buNone/>
            </a:pPr>
            <a:endParaRPr lang="en-US" altLang="zh-TW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/>
            <a:endParaRPr lang="en-US">
              <a:ea typeface="PMingLiU" pitchFamily="18" charset="-120"/>
            </a:endParaRPr>
          </a:p>
        </p:txBody>
      </p:sp>
      <p:sp>
        <p:nvSpPr>
          <p:cNvPr id="13619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87FA315-59A5-4D73-9A71-8B8EC7286FC1}" type="slidenum">
              <a:rPr lang="en-US"/>
              <a:pPr>
                <a:defRPr/>
              </a:pPr>
              <a:t>73</a:t>
            </a:fld>
            <a:endParaRPr lang="en-US"/>
          </a:p>
        </p:txBody>
      </p:sp>
      <p:graphicFrame>
        <p:nvGraphicFramePr>
          <p:cNvPr id="8" name="Group 5"/>
          <p:cNvGraphicFramePr>
            <a:graphicFrameLocks/>
          </p:cNvGraphicFramePr>
          <p:nvPr/>
        </p:nvGraphicFramePr>
        <p:xfrm>
          <a:off x="214313" y="4429125"/>
          <a:ext cx="8786812" cy="1655763"/>
        </p:xfrm>
        <a:graphic>
          <a:graphicData uri="http://schemas.openxmlformats.org/drawingml/2006/table">
            <a:tbl>
              <a:tblPr/>
              <a:tblGrid>
                <a:gridCol w="1792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38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Table 6-2:Unsigned Division Summary (DIV AB)</a:t>
                      </a:r>
                    </a:p>
                  </a:txBody>
                  <a:tcPr marL="108331" marR="1083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Division</a:t>
                      </a:r>
                    </a:p>
                  </a:txBody>
                  <a:tcPr marL="108331" marR="1083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Numerator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Denominator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Quotient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Remainder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byte / byte</a:t>
                      </a:r>
                    </a:p>
                  </a:txBody>
                  <a:tcPr marL="108331" marR="1083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A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PMingLiU" pitchFamily="18" charset="-120"/>
                        </a:rPr>
                        <a:t>B</a:t>
                      </a:r>
                    </a:p>
                  </a:txBody>
                  <a:tcPr marL="108331" marR="1083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Checking an input bit</a:t>
            </a:r>
            <a:endParaRPr lang="en-US">
              <a:ea typeface="PMingLiU" pitchFamily="18" charset="-12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7D94D08-05A7-4220-9124-85A32EF1AC99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00188" y="1143000"/>
            <a:ext cx="6026150" cy="5232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r>
              <a:rPr lang="en-US" altLang="zh-TW" sz="2800" b="1">
                <a:solidFill>
                  <a:srgbClr val="CC99FF"/>
                </a:solidFill>
                <a:latin typeface="Calibri" pitchFamily="34" charset="0"/>
                <a:ea typeface="PMingLiU" pitchFamily="18" charset="-120"/>
              </a:rPr>
              <a:t>JNB (jump if no bit) ; JB (jump if bit = 1)</a:t>
            </a:r>
          </a:p>
        </p:txBody>
      </p:sp>
      <p:pic>
        <p:nvPicPr>
          <p:cNvPr id="7" name="Picture 3" descr="Example 8-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43562"/>
          <a:stretch>
            <a:fillRect/>
          </a:stretch>
        </p:blipFill>
        <p:spPr bwMode="auto">
          <a:xfrm>
            <a:off x="250825" y="1785926"/>
            <a:ext cx="8659813" cy="235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Example 8-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3894"/>
          <a:stretch>
            <a:fillRect/>
          </a:stretch>
        </p:blipFill>
        <p:spPr bwMode="auto">
          <a:xfrm>
            <a:off x="254000" y="4078288"/>
            <a:ext cx="8662988" cy="213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Switch Register Banks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3824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B422BE-05CC-4EC2-B150-FBA8E278B964}" type="slidenum">
              <a:rPr lang="en-US"/>
              <a:pPr>
                <a:defRPr/>
              </a:pPr>
              <a:t>75</a:t>
            </a:fld>
            <a:endParaRPr lang="en-US"/>
          </a:p>
        </p:txBody>
      </p:sp>
      <p:pic>
        <p:nvPicPr>
          <p:cNvPr id="59396" name="Picture 4" descr="e2-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" y="1038225"/>
            <a:ext cx="8001000" cy="522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Pushing onto Stack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3926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47F317E-D6F7-443F-ADAD-D957BE019092}" type="slidenum">
              <a:rPr lang="en-US"/>
              <a:pPr>
                <a:defRPr/>
              </a:pPr>
              <a:t>76</a:t>
            </a:fld>
            <a:endParaRPr lang="en-US"/>
          </a:p>
        </p:txBody>
      </p:sp>
      <p:pic>
        <p:nvPicPr>
          <p:cNvPr id="32773" name="Picture 5" descr="e2-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915988"/>
            <a:ext cx="9144000" cy="56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Popping from Stack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029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EB2EDD-9C94-40CC-9EE8-AC13939376B8}" type="slidenum">
              <a:rPr lang="en-US"/>
              <a:pPr>
                <a:defRPr/>
              </a:pPr>
              <a:t>77</a:t>
            </a:fld>
            <a:endParaRPr lang="en-US"/>
          </a:p>
        </p:txBody>
      </p:sp>
      <p:pic>
        <p:nvPicPr>
          <p:cNvPr id="33797" name="Picture 5" descr="e2-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143000"/>
            <a:ext cx="7315200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Looping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1316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A77BBBD-E75D-42F1-9F5F-509AB4238D7E}" type="slidenum">
              <a:rPr lang="en-US"/>
              <a:pPr>
                <a:defRPr/>
              </a:pPr>
              <a:t>78</a:t>
            </a:fld>
            <a:endParaRPr lang="en-US"/>
          </a:p>
        </p:txBody>
      </p:sp>
      <p:pic>
        <p:nvPicPr>
          <p:cNvPr id="63491" name="Picture 3" descr="e3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3175" y="1447800"/>
            <a:ext cx="9226550" cy="458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 sz="4300">
                <a:ea typeface="PMingLiU" pitchFamily="18" charset="-120"/>
              </a:rPr>
              <a:t>Loop inside a Loop (Nested Loop)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2340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B2FDD-1963-4005-993A-7973E0D7E8EA}" type="slidenum">
              <a:rPr lang="en-US"/>
              <a:pPr>
                <a:defRPr/>
              </a:pPr>
              <a:t>79</a:t>
            </a:fld>
            <a:endParaRPr lang="en-US"/>
          </a:p>
        </p:txBody>
      </p:sp>
      <p:pic>
        <p:nvPicPr>
          <p:cNvPr id="64515" name="Picture 3" descr="e3-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025" y="942975"/>
            <a:ext cx="7896225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82498"/>
            <a:ext cx="785814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8051 Conditional Jump Instructions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3364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C45F46-40BE-4028-B441-5C47006AFE2B}" type="slidenum">
              <a:rPr lang="en-US"/>
              <a:pPr>
                <a:defRPr/>
              </a:pPr>
              <a:t>80</a:t>
            </a:fld>
            <a:endParaRPr lang="en-US"/>
          </a:p>
        </p:txBody>
      </p:sp>
      <p:pic>
        <p:nvPicPr>
          <p:cNvPr id="65539" name="Picture 3" descr="t3-1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1371600"/>
            <a:ext cx="68580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50E92B-C567-477E-B3F9-9B11DA11F0E8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428604"/>
            <a:ext cx="8032440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Conditional Jump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438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DD7325-A2E8-4D7A-B1F8-2B4B91E5DA00}" type="slidenum">
              <a:rPr lang="en-US"/>
              <a:pPr>
                <a:defRPr/>
              </a:pPr>
              <a:t>82</a:t>
            </a:fld>
            <a:endParaRPr lang="en-US"/>
          </a:p>
        </p:txBody>
      </p:sp>
      <p:pic>
        <p:nvPicPr>
          <p:cNvPr id="66563" name="Picture 3" descr="e3-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571625"/>
            <a:ext cx="92075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Conditional Jump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14541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3FA990-C4E3-4A81-89DF-E4EECF398C00}" type="slidenum">
              <a:rPr lang="en-US"/>
              <a:pPr>
                <a:defRPr/>
              </a:pPr>
              <a:t>83</a:t>
            </a:fld>
            <a:endParaRPr lang="en-US"/>
          </a:p>
        </p:txBody>
      </p:sp>
      <p:pic>
        <p:nvPicPr>
          <p:cNvPr id="67587" name="Picture 3" descr="e3-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3425" y="1014449"/>
            <a:ext cx="7885827" cy="52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Unconditional Jump Instructions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19200"/>
            <a:ext cx="7239000" cy="50292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All conditional jumps are short jumps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Target address within -128 to +127 of PC</a:t>
            </a:r>
          </a:p>
          <a:p>
            <a:pPr eaLnBrk="1" hangingPunct="1"/>
            <a:endParaRPr lang="en-US" altLang="zh-TW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/>
            <a:r>
              <a:rPr lang="en-US" altLang="zh-TW" b="1">
                <a:solidFill>
                  <a:srgbClr val="00FFCC"/>
                </a:solidFill>
                <a:ea typeface="PMingLiU" pitchFamily="18" charset="-120"/>
              </a:rPr>
              <a:t>LJMP</a:t>
            </a:r>
            <a:r>
              <a:rPr lang="en-US" altLang="zh-TW">
                <a:ea typeface="PMingLiU" pitchFamily="18" charset="-120"/>
              </a:rPr>
              <a:t> (long jump): 3-byte instruction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2-byte target address: 0000 to FFFFH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Original 8051 has only 4KB on-chip ROM</a:t>
            </a:r>
          </a:p>
          <a:p>
            <a:pPr eaLnBrk="1" hangingPunct="1"/>
            <a:endParaRPr lang="en-US" altLang="zh-TW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/>
            <a:r>
              <a:rPr lang="en-US" altLang="zh-TW" b="1">
                <a:solidFill>
                  <a:srgbClr val="00FFCC"/>
                </a:solidFill>
                <a:ea typeface="PMingLiU" pitchFamily="18" charset="-120"/>
              </a:rPr>
              <a:t>SJMP</a:t>
            </a:r>
            <a:r>
              <a:rPr lang="en-US" altLang="zh-TW">
                <a:ea typeface="PMingLiU" pitchFamily="18" charset="-120"/>
              </a:rPr>
              <a:t> (short jump): 2-byte instruction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1-byte relative address: -128 to +127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F84919-1649-4A75-B60C-1F5F0761AD66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4643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Call Instructions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488" y="1524000"/>
            <a:ext cx="7250112" cy="4191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FFCC"/>
                </a:solidFill>
                <a:ea typeface="PMingLiU" pitchFamily="18" charset="-120"/>
              </a:rPr>
              <a:t>LCALL</a:t>
            </a:r>
            <a:r>
              <a:rPr lang="en-US" altLang="zh-TW">
                <a:ea typeface="PMingLiU" pitchFamily="18" charset="-120"/>
              </a:rPr>
              <a:t> (long call): 3-byte instruction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2-byte address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Target address within 64K-byte range</a:t>
            </a:r>
          </a:p>
          <a:p>
            <a:pPr eaLnBrk="1" hangingPunct="1"/>
            <a:endParaRPr lang="en-US" altLang="zh-TW">
              <a:solidFill>
                <a:srgbClr val="00FFCC"/>
              </a:solidFill>
              <a:ea typeface="PMingLiU" pitchFamily="18" charset="-120"/>
            </a:endParaRPr>
          </a:p>
          <a:p>
            <a:pPr eaLnBrk="1" hangingPunct="1"/>
            <a:r>
              <a:rPr lang="en-US" altLang="zh-TW">
                <a:solidFill>
                  <a:srgbClr val="00FFCC"/>
                </a:solidFill>
                <a:ea typeface="PMingLiU" pitchFamily="18" charset="-120"/>
              </a:rPr>
              <a:t>ACALL</a:t>
            </a:r>
            <a:r>
              <a:rPr lang="en-US" altLang="zh-TW">
                <a:ea typeface="PMingLiU" pitchFamily="18" charset="-120"/>
              </a:rPr>
              <a:t> (absolute call): 2-byte instruction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11-bit address</a:t>
            </a:r>
          </a:p>
          <a:p>
            <a:pPr lvl="1" eaLnBrk="1" hangingPunct="1"/>
            <a:r>
              <a:rPr lang="en-US" altLang="zh-TW">
                <a:ea typeface="PMingLiU" pitchFamily="18" charset="-120"/>
              </a:rPr>
              <a:t>Target address within 2K-byte range</a:t>
            </a:r>
          </a:p>
          <a:p>
            <a:pPr eaLnBrk="1" hangingPunct="1"/>
            <a:endParaRPr lang="en-US" altLang="zh-TW">
              <a:ea typeface="PMingLiU" pitchFamily="18" charset="-12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P. Suresh Venugopal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5763B9-3445-4E64-BBC8-35865E091E70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14746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Intel 8051 Programming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pPr marL="514350" indent="-514350" algn="ctr" eaLnBrk="1" hangingPunct="1">
              <a:buFontTx/>
              <a:buNone/>
            </a:pPr>
            <a:r>
              <a:rPr lang="en-US" altLang="zh-CN" sz="2000">
                <a:latin typeface="Calibri" pitchFamily="34" charset="0"/>
                <a:ea typeface="SimSun" pitchFamily="2" charset="-122"/>
              </a:rPr>
              <a:t>Separate read instructions for external data and code memory.</a:t>
            </a:r>
            <a:r>
              <a:rPr lang="en-US" altLang="zh-CN" sz="2800">
                <a:latin typeface="Calibri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>
              <a:ea typeface="SimSun" pitchFamily="2" charset="-122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524000" y="685800"/>
          <a:ext cx="60198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1" name="Visio" r:id="rId4" imgW="6070755" imgH="6371396" progId="">
                  <p:embed/>
                </p:oleObj>
              </mc:Choice>
              <mc:Fallback>
                <p:oleObj name="Visio" r:id="rId4" imgW="6070755" imgH="6371396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85800"/>
                        <a:ext cx="6019800" cy="601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23850"/>
            <a:ext cx="7772400" cy="1123950"/>
          </a:xfrm>
        </p:spPr>
        <p:txBody>
          <a:bodyPr/>
          <a:lstStyle/>
          <a:p>
            <a:endParaRPr lang="en-US" sz="1600">
              <a:ea typeface="Calibri" pitchFamily="34" charset="0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0" y="1219200"/>
            <a:ext cx="762000" cy="1219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4282" y="0"/>
          <a:ext cx="8763000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Photo Editor Photo" r:id="rId3" imgW="7295238" imgH="5191850" progId="">
                  <p:embed/>
                </p:oleObj>
              </mc:Choice>
              <mc:Fallback>
                <p:oleObj name="Photo Editor Photo" r:id="rId3" imgW="7295238" imgH="519185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0"/>
                        <a:ext cx="8763000" cy="62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2895600" y="6324600"/>
            <a:ext cx="3810000" cy="473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500">
                <a:solidFill>
                  <a:srgbClr val="0066FF"/>
                </a:solidFill>
                <a:latin typeface="Comic Sans MS" pitchFamily="66" charset="0"/>
                <a:hlinkClick r:id="rId5" action="ppaction://hlinksldjump"/>
              </a:rPr>
              <a:t>Return</a:t>
            </a:r>
            <a:endParaRPr lang="en-US" sz="2500">
              <a:solidFill>
                <a:srgbClr val="0066FF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0" y="1785938"/>
            <a:ext cx="9144000" cy="1143000"/>
          </a:xfrm>
        </p:spPr>
        <p:txBody>
          <a:bodyPr/>
          <a:lstStyle/>
          <a:p>
            <a:pPr eaLnBrk="1" hangingPunct="1"/>
            <a:r>
              <a:rPr lang="en-US" sz="6000">
                <a:latin typeface="Curlz MT" pitchFamily="82" charset="0"/>
                <a:ea typeface="Calibri" pitchFamily="34" charset="0"/>
              </a:rPr>
              <a:t>8051 Peripheral Overview</a:t>
            </a:r>
          </a:p>
        </p:txBody>
      </p:sp>
      <p:sp>
        <p:nvSpPr>
          <p:cNvPr id="70659" name="Content Placeholder 5"/>
          <p:cNvSpPr>
            <a:spLocks noGrp="1"/>
          </p:cNvSpPr>
          <p:nvPr>
            <p:ph idx="1"/>
          </p:nvPr>
        </p:nvSpPr>
        <p:spPr>
          <a:xfrm>
            <a:off x="2857500" y="3214688"/>
            <a:ext cx="3500438" cy="2428875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Timers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Serial Port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US" sz="4400">
                <a:latin typeface="Forte" pitchFamily="66" charset="0"/>
                <a:ea typeface="Calibri" pitchFamily="34" charset="0"/>
              </a:rPr>
              <a:t>Interrupts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066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44F5B9-3432-4776-B796-90689E5C8632}" type="slidenum">
              <a:rPr lang="en-US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0" y="2786063"/>
            <a:ext cx="9144000" cy="1143000"/>
          </a:xfrm>
        </p:spPr>
        <p:txBody>
          <a:bodyPr/>
          <a:lstStyle/>
          <a:p>
            <a:pPr eaLnBrk="1" hangingPunct="1"/>
            <a:r>
              <a:rPr lang="en-US" sz="16600">
                <a:latin typeface="Curlz MT" pitchFamily="82" charset="0"/>
                <a:ea typeface="Calibri" pitchFamily="34" charset="0"/>
              </a:rPr>
              <a:t>8051 TIMERS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958D80-7CC2-4849-A81F-55E7F389B00E}" type="slidenum">
              <a:rPr lang="en-US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7703D2-2CD9-4375-ADBC-8FD9485A281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0174"/>
            <a:ext cx="7000892" cy="4643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4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Timer/Counter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20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14BD4AE-0303-4391-B587-E1F70E41A9A0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 Black" pitchFamily="34" charset="0"/>
              </a:rPr>
              <a:t>OSC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 Black" pitchFamily="34" charset="0"/>
              </a:rPr>
              <a:t>÷12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 rot="10800000">
            <a:off x="2225675" y="4643438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3060700" y="50704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V="1">
            <a:off x="3429000" y="4254500"/>
            <a:ext cx="0" cy="817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1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23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161925" y="5816600"/>
          <a:ext cx="10175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3" name="Equation" r:id="rId7" imgW="596880" imgH="241200" progId="">
                  <p:embed/>
                </p:oleObj>
              </mc:Choice>
              <mc:Fallback>
                <p:oleObj name="Equation" r:id="rId7" imgW="59688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" y="5816600"/>
                        <a:ext cx="101758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4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/>
        </p:nvGraphicFramePr>
        <p:xfrm>
          <a:off x="596900" y="3657600"/>
          <a:ext cx="539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5" name="Equation" r:id="rId11" imgW="215640" imgH="164880" progId="">
                  <p:embed/>
                </p:oleObj>
              </mc:Choice>
              <mc:Fallback>
                <p:oleObj name="Equation" r:id="rId11" imgW="215640" imgH="1648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3657600"/>
                        <a:ext cx="539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258763" y="3017838"/>
          <a:ext cx="10064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6" name="Equation" r:id="rId13" imgW="431640" imgH="203040" progId="">
                  <p:embed/>
                </p:oleObj>
              </mc:Choice>
              <mc:Fallback>
                <p:oleObj name="Equation" r:id="rId13" imgW="431640" imgH="20304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3" y="3017838"/>
                        <a:ext cx="100647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4432300" y="4092575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" name="AutoShape 3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(8 Bit)</a:t>
            </a:r>
            <a:endParaRPr lang="en-US" sz="2400" b="1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2" name="AutoShape 38"/>
          <p:cNvSpPr>
            <a:spLocks noChangeArrowheads="1"/>
          </p:cNvSpPr>
          <p:nvPr/>
        </p:nvSpPr>
        <p:spPr bwMode="auto">
          <a:xfrm>
            <a:off x="7429500" y="19812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TFx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Calibri" pitchFamily="34" charset="0"/>
              </a:rPr>
              <a:t>(1 Bit)</a:t>
            </a:r>
            <a:endParaRPr lang="en-US" sz="2400" b="1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7239000" y="3505200"/>
            <a:ext cx="1905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92D050"/>
                </a:solidFill>
                <a:latin typeface="Arial Black" pitchFamily="34" charset="0"/>
              </a:rPr>
              <a:t>INTERRUPT</a:t>
            </a:r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8305800" y="2374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00500" y="4786313"/>
            <a:ext cx="49530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684713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113588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10025" y="5673725"/>
            <a:ext cx="49244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062413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265738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673600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878513" y="6153150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071938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500813" y="5256213"/>
            <a:ext cx="571500" cy="285750"/>
          </a:xfrm>
          <a:prstGeom prst="rect">
            <a:avLst/>
          </a:prstGeom>
          <a:solidFill>
            <a:srgbClr val="FF0000">
              <a:alpha val="4313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TMOD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2708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B1F564-3C63-41B0-8A7C-1BBEDF055384}" type="slidenum">
              <a:rPr lang="en-US"/>
              <a:pPr>
                <a:defRPr/>
              </a:pPr>
              <a:t>91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000125"/>
            <a:ext cx="8705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4313" y="3000375"/>
            <a:ext cx="871537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FFFF66"/>
                </a:solidFill>
              </a:rPr>
              <a:t>GATE: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set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timer/counter x is enabled, </a:t>
            </a:r>
            <a:r>
              <a:rPr lang="en-US" sz="2400" b="1">
                <a:solidFill>
                  <a:srgbClr val="CC99FF"/>
                </a:solidFill>
              </a:rPr>
              <a:t>if</a:t>
            </a:r>
            <a:r>
              <a:rPr lang="en-US" sz="2400">
                <a:solidFill>
                  <a:srgbClr val="92D050"/>
                </a:solidFill>
              </a:rPr>
              <a:t> INTx pin is high and TRx is set. </a:t>
            </a:r>
          </a:p>
          <a:p>
            <a:pPr lvl="1">
              <a:spcAft>
                <a:spcPts val="3600"/>
              </a:spcAft>
            </a:pPr>
            <a:r>
              <a:rPr lang="en-US" sz="2400" b="1">
                <a:solidFill>
                  <a:srgbClr val="CC99FF"/>
                </a:solidFill>
              </a:rPr>
              <a:t>When cleared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timer/counter x is enabled, </a:t>
            </a:r>
            <a:r>
              <a:rPr lang="en-US" sz="2400" b="1">
                <a:solidFill>
                  <a:srgbClr val="CC99FF"/>
                </a:solidFill>
              </a:rPr>
              <a:t>if</a:t>
            </a:r>
            <a:r>
              <a:rPr lang="en-US" sz="2400">
                <a:solidFill>
                  <a:srgbClr val="92D050"/>
                </a:solidFill>
              </a:rPr>
              <a:t> TRx bit set.</a:t>
            </a:r>
          </a:p>
          <a:p>
            <a:r>
              <a:rPr lang="en-US" sz="2400" b="1">
                <a:solidFill>
                  <a:srgbClr val="FFFF66"/>
                </a:solidFill>
              </a:rPr>
              <a:t>C/T*: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set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counter operation (input from Tx input pin).</a:t>
            </a:r>
          </a:p>
          <a:p>
            <a:pPr lvl="1"/>
            <a:r>
              <a:rPr lang="en-US" sz="2400" b="1">
                <a:solidFill>
                  <a:srgbClr val="CC99FF"/>
                </a:solidFill>
              </a:rPr>
              <a:t>When cleared</a:t>
            </a:r>
            <a:r>
              <a:rPr lang="en-US" sz="2400">
                <a:solidFill>
                  <a:srgbClr val="CC99FF"/>
                </a:solidFill>
              </a:rPr>
              <a:t>,</a:t>
            </a:r>
            <a:r>
              <a:rPr lang="en-US" sz="2400">
                <a:solidFill>
                  <a:srgbClr val="92D050"/>
                </a:solidFill>
              </a:rPr>
              <a:t> timer operation (input from internal clock).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5750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72000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357313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643563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2887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0043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1512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8668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TMOD Register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3732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EC5486-01C1-4A09-99DD-DB84A15D4DB5}" type="slidenum">
              <a:rPr lang="en-US"/>
              <a:pPr>
                <a:defRPr/>
              </a:pPr>
              <a:t>92</a:t>
            </a:fld>
            <a:endParaRPr lang="en-US"/>
          </a:p>
        </p:txBody>
      </p:sp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000125"/>
            <a:ext cx="87058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5" name="Rectangle 16"/>
          <p:cNvSpPr>
            <a:spLocks noChangeArrowheads="1"/>
          </p:cNvSpPr>
          <p:nvPr/>
        </p:nvSpPr>
        <p:spPr bwMode="auto">
          <a:xfrm>
            <a:off x="242887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6" name="Rectangle 17"/>
          <p:cNvSpPr>
            <a:spLocks noChangeArrowheads="1"/>
          </p:cNvSpPr>
          <p:nvPr/>
        </p:nvSpPr>
        <p:spPr bwMode="auto">
          <a:xfrm>
            <a:off x="350043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7" name="Rectangle 18"/>
          <p:cNvSpPr>
            <a:spLocks noChangeArrowheads="1"/>
          </p:cNvSpPr>
          <p:nvPr/>
        </p:nvSpPr>
        <p:spPr bwMode="auto">
          <a:xfrm>
            <a:off x="6715125" y="1428750"/>
            <a:ext cx="1071563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8" name="Rectangle 19"/>
          <p:cNvSpPr>
            <a:spLocks noChangeArrowheads="1"/>
          </p:cNvSpPr>
          <p:nvPr/>
        </p:nvSpPr>
        <p:spPr bwMode="auto">
          <a:xfrm>
            <a:off x="7786688" y="1428750"/>
            <a:ext cx="1071562" cy="500063"/>
          </a:xfrm>
          <a:prstGeom prst="rect">
            <a:avLst/>
          </a:prstGeom>
          <a:solidFill>
            <a:srgbClr val="FF0000">
              <a:alpha val="54901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00250" y="2714625"/>
            <a:ext cx="48402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CC99FF"/>
                </a:solidFill>
              </a:rPr>
              <a:t>The TMOD byte is not bit addressable.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675" y="3214688"/>
            <a:ext cx="875982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TCON Register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DF5F666-81F4-471D-9E8A-79E4B360441F}" type="slidenum">
              <a:rPr lang="en-US"/>
              <a:pPr>
                <a:defRPr/>
              </a:pPr>
              <a:t>93</a:t>
            </a:fld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1328738"/>
            <a:ext cx="88011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3071813"/>
            <a:ext cx="86772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ea typeface="Calibri" pitchFamily="34" charset="0"/>
              </a:rPr>
              <a:t>8051 Timer Modes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8051 Microcontroller</a:t>
            </a:r>
          </a:p>
        </p:txBody>
      </p:sp>
      <p:sp>
        <p:nvSpPr>
          <p:cNvPr id="75780" name="Footer Placeholder 5"/>
          <p:cNvSpPr>
            <a:spLocks noGrp="1"/>
          </p:cNvSpPr>
          <p:nvPr>
            <p:ph type="ftr" sz="quarter" idx="4294967295"/>
          </p:nvPr>
        </p:nvSpPr>
        <p:spPr bwMode="auto">
          <a:xfrm>
            <a:off x="2767013" y="6572250"/>
            <a:ext cx="3519487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Suresh.P.Nair , HOD - ECE , RCET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4E04C95-8B90-4C95-BBAF-C01DD792308B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623888" y="1706563"/>
            <a:ext cx="2590800" cy="1038225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Timer 0</a:t>
            </a:r>
          </a:p>
        </p:txBody>
      </p:sp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871538" y="2786063"/>
            <a:ext cx="2057400" cy="3581400"/>
            <a:chOff x="480" y="1968"/>
            <a:chExt cx="1296" cy="2256"/>
          </a:xfrm>
        </p:grpSpPr>
        <p:sp>
          <p:nvSpPr>
            <p:cNvPr id="75798" name="AutoShape 85"/>
            <p:cNvSpPr>
              <a:spLocks noChangeArrowheads="1"/>
            </p:cNvSpPr>
            <p:nvPr/>
          </p:nvSpPr>
          <p:spPr bwMode="auto">
            <a:xfrm>
              <a:off x="480" y="1968"/>
              <a:ext cx="1296" cy="2256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Rectangle 88"/>
            <p:cNvSpPr>
              <a:spLocks noChangeArrowheads="1"/>
            </p:cNvSpPr>
            <p:nvPr/>
          </p:nvSpPr>
          <p:spPr bwMode="auto">
            <a:xfrm>
              <a:off x="672" y="3564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3</a:t>
              </a:r>
            </a:p>
          </p:txBody>
        </p:sp>
        <p:sp>
          <p:nvSpPr>
            <p:cNvPr id="75800" name="Rectangle 89"/>
            <p:cNvSpPr>
              <a:spLocks noChangeArrowheads="1"/>
            </p:cNvSpPr>
            <p:nvPr/>
          </p:nvSpPr>
          <p:spPr bwMode="auto">
            <a:xfrm>
              <a:off x="672" y="3096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2</a:t>
              </a:r>
            </a:p>
          </p:txBody>
        </p:sp>
        <p:sp>
          <p:nvSpPr>
            <p:cNvPr id="75801" name="Rectangle 90"/>
            <p:cNvSpPr>
              <a:spLocks noChangeArrowheads="1"/>
            </p:cNvSpPr>
            <p:nvPr/>
          </p:nvSpPr>
          <p:spPr bwMode="auto">
            <a:xfrm>
              <a:off x="672" y="2628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1</a:t>
              </a:r>
            </a:p>
          </p:txBody>
        </p:sp>
        <p:sp>
          <p:nvSpPr>
            <p:cNvPr id="75802" name="Rectangle 91"/>
            <p:cNvSpPr>
              <a:spLocks noChangeArrowheads="1"/>
            </p:cNvSpPr>
            <p:nvPr/>
          </p:nvSpPr>
          <p:spPr bwMode="auto">
            <a:xfrm>
              <a:off x="672" y="2160"/>
              <a:ext cx="912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0</a:t>
              </a:r>
            </a:p>
          </p:txBody>
        </p:sp>
        <p:sp>
          <p:nvSpPr>
            <p:cNvPr id="75803" name="Line 92"/>
            <p:cNvSpPr>
              <a:spLocks noChangeShapeType="1"/>
            </p:cNvSpPr>
            <p:nvPr/>
          </p:nvSpPr>
          <p:spPr bwMode="auto">
            <a:xfrm>
              <a:off x="672" y="2160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4" name="Line 93"/>
            <p:cNvSpPr>
              <a:spLocks noChangeShapeType="1"/>
            </p:cNvSpPr>
            <p:nvPr/>
          </p:nvSpPr>
          <p:spPr bwMode="auto">
            <a:xfrm>
              <a:off x="672" y="262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5" name="Line 94"/>
            <p:cNvSpPr>
              <a:spLocks noChangeShapeType="1"/>
            </p:cNvSpPr>
            <p:nvPr/>
          </p:nvSpPr>
          <p:spPr bwMode="auto">
            <a:xfrm>
              <a:off x="672" y="3096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6" name="Line 95"/>
            <p:cNvSpPr>
              <a:spLocks noChangeShapeType="1"/>
            </p:cNvSpPr>
            <p:nvPr/>
          </p:nvSpPr>
          <p:spPr bwMode="auto">
            <a:xfrm>
              <a:off x="672" y="3564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7" name="Line 96"/>
            <p:cNvSpPr>
              <a:spLocks noChangeShapeType="1"/>
            </p:cNvSpPr>
            <p:nvPr/>
          </p:nvSpPr>
          <p:spPr bwMode="auto">
            <a:xfrm>
              <a:off x="672" y="4032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8" name="Line 97"/>
            <p:cNvSpPr>
              <a:spLocks noChangeShapeType="1"/>
            </p:cNvSpPr>
            <p:nvPr/>
          </p:nvSpPr>
          <p:spPr bwMode="auto">
            <a:xfrm>
              <a:off x="672" y="216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809" name="Line 98"/>
            <p:cNvSpPr>
              <a:spLocks noChangeShapeType="1"/>
            </p:cNvSpPr>
            <p:nvPr/>
          </p:nvSpPr>
          <p:spPr bwMode="auto">
            <a:xfrm>
              <a:off x="1584" y="216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" name="Group 119"/>
          <p:cNvGrpSpPr>
            <a:grpSpLocks/>
          </p:cNvGrpSpPr>
          <p:nvPr/>
        </p:nvGrpSpPr>
        <p:grpSpPr bwMode="auto">
          <a:xfrm>
            <a:off x="6357938" y="2795588"/>
            <a:ext cx="1981200" cy="2743200"/>
            <a:chOff x="4032" y="1968"/>
            <a:chExt cx="1248" cy="1728"/>
          </a:xfrm>
        </p:grpSpPr>
        <p:sp>
          <p:nvSpPr>
            <p:cNvPr id="75788" name="AutoShape 100"/>
            <p:cNvSpPr>
              <a:spLocks noChangeArrowheads="1"/>
            </p:cNvSpPr>
            <p:nvPr/>
          </p:nvSpPr>
          <p:spPr bwMode="auto">
            <a:xfrm>
              <a:off x="4032" y="1968"/>
              <a:ext cx="1248" cy="1728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89" name="Rectangle 102"/>
            <p:cNvSpPr>
              <a:spLocks noChangeArrowheads="1"/>
            </p:cNvSpPr>
            <p:nvPr/>
          </p:nvSpPr>
          <p:spPr bwMode="auto">
            <a:xfrm>
              <a:off x="4184" y="3056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2</a:t>
              </a:r>
            </a:p>
          </p:txBody>
        </p:sp>
        <p:sp>
          <p:nvSpPr>
            <p:cNvPr id="75790" name="Rectangle 103"/>
            <p:cNvSpPr>
              <a:spLocks noChangeArrowheads="1"/>
            </p:cNvSpPr>
            <p:nvPr/>
          </p:nvSpPr>
          <p:spPr bwMode="auto">
            <a:xfrm>
              <a:off x="4184" y="2592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1</a:t>
              </a:r>
            </a:p>
          </p:txBody>
        </p:sp>
        <p:sp>
          <p:nvSpPr>
            <p:cNvPr id="75791" name="Rectangle 104"/>
            <p:cNvSpPr>
              <a:spLocks noChangeArrowheads="1"/>
            </p:cNvSpPr>
            <p:nvPr/>
          </p:nvSpPr>
          <p:spPr bwMode="auto">
            <a:xfrm>
              <a:off x="4184" y="2128"/>
              <a:ext cx="912" cy="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None/>
              </a:pPr>
              <a:r>
                <a:rPr lang="en-US" sz="2800" b="1">
                  <a:solidFill>
                    <a:srgbClr val="C00000"/>
                  </a:solidFill>
                </a:rPr>
                <a:t>Mode 0</a:t>
              </a:r>
            </a:p>
          </p:txBody>
        </p:sp>
        <p:sp>
          <p:nvSpPr>
            <p:cNvPr id="75792" name="Line 105"/>
            <p:cNvSpPr>
              <a:spLocks noChangeShapeType="1"/>
            </p:cNvSpPr>
            <p:nvPr/>
          </p:nvSpPr>
          <p:spPr bwMode="auto">
            <a:xfrm>
              <a:off x="4184" y="2128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3" name="Line 106"/>
            <p:cNvSpPr>
              <a:spLocks noChangeShapeType="1"/>
            </p:cNvSpPr>
            <p:nvPr/>
          </p:nvSpPr>
          <p:spPr bwMode="auto">
            <a:xfrm>
              <a:off x="4184" y="2592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4" name="Line 107"/>
            <p:cNvSpPr>
              <a:spLocks noChangeShapeType="1"/>
            </p:cNvSpPr>
            <p:nvPr/>
          </p:nvSpPr>
          <p:spPr bwMode="auto">
            <a:xfrm>
              <a:off x="4184" y="3056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5" name="Line 108"/>
            <p:cNvSpPr>
              <a:spLocks noChangeShapeType="1"/>
            </p:cNvSpPr>
            <p:nvPr/>
          </p:nvSpPr>
          <p:spPr bwMode="auto">
            <a:xfrm>
              <a:off x="4184" y="3520"/>
              <a:ext cx="9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6" name="Line 109"/>
            <p:cNvSpPr>
              <a:spLocks noChangeShapeType="1"/>
            </p:cNvSpPr>
            <p:nvPr/>
          </p:nvSpPr>
          <p:spPr bwMode="auto">
            <a:xfrm>
              <a:off x="4184" y="2128"/>
              <a:ext cx="0" cy="13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797" name="Line 110"/>
            <p:cNvSpPr>
              <a:spLocks noChangeShapeType="1"/>
            </p:cNvSpPr>
            <p:nvPr/>
          </p:nvSpPr>
          <p:spPr bwMode="auto">
            <a:xfrm>
              <a:off x="5096" y="2128"/>
              <a:ext cx="0" cy="139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AutoShape 111"/>
          <p:cNvSpPr>
            <a:spLocks noChangeArrowheads="1"/>
          </p:cNvSpPr>
          <p:nvPr/>
        </p:nvSpPr>
        <p:spPr bwMode="auto">
          <a:xfrm>
            <a:off x="6019800" y="1717675"/>
            <a:ext cx="2590800" cy="1038225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Timer 1</a:t>
            </a:r>
          </a:p>
        </p:txBody>
      </p:sp>
      <p:sp>
        <p:nvSpPr>
          <p:cNvPr id="35" name="AutoShape 115"/>
          <p:cNvSpPr>
            <a:spLocks noChangeArrowheads="1"/>
          </p:cNvSpPr>
          <p:nvPr/>
        </p:nvSpPr>
        <p:spPr bwMode="auto">
          <a:xfrm>
            <a:off x="3200400" y="838200"/>
            <a:ext cx="2819400" cy="1905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316 w 21600"/>
              <a:gd name="T13" fmla="*/ 13312 h 21600"/>
              <a:gd name="T14" fmla="*/ 20284 w 21600"/>
              <a:gd name="T15" fmla="*/ 1837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875" y="4393"/>
                </a:lnTo>
                <a:lnTo>
                  <a:pt x="9075" y="4393"/>
                </a:lnTo>
                <a:lnTo>
                  <a:pt x="9075" y="13312"/>
                </a:lnTo>
                <a:lnTo>
                  <a:pt x="2995" y="13312"/>
                </a:lnTo>
                <a:lnTo>
                  <a:pt x="2995" y="10085"/>
                </a:lnTo>
                <a:lnTo>
                  <a:pt x="0" y="15842"/>
                </a:lnTo>
                <a:lnTo>
                  <a:pt x="2995" y="21600"/>
                </a:lnTo>
                <a:lnTo>
                  <a:pt x="2995" y="18373"/>
                </a:lnTo>
                <a:lnTo>
                  <a:pt x="18605" y="18373"/>
                </a:lnTo>
                <a:lnTo>
                  <a:pt x="18605" y="21600"/>
                </a:lnTo>
                <a:lnTo>
                  <a:pt x="21600" y="15842"/>
                </a:lnTo>
                <a:lnTo>
                  <a:pt x="18605" y="10085"/>
                </a:lnTo>
                <a:lnTo>
                  <a:pt x="18605" y="13312"/>
                </a:lnTo>
                <a:lnTo>
                  <a:pt x="12525" y="13312"/>
                </a:lnTo>
                <a:lnTo>
                  <a:pt x="12525" y="4393"/>
                </a:lnTo>
                <a:lnTo>
                  <a:pt x="14725" y="4393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17"/>
          <p:cNvSpPr>
            <a:spLocks noChangeArrowheads="1"/>
          </p:cNvSpPr>
          <p:nvPr/>
        </p:nvSpPr>
        <p:spPr bwMode="auto">
          <a:xfrm>
            <a:off x="2387600" y="152400"/>
            <a:ext cx="4429125" cy="1295400"/>
          </a:xfrm>
          <a:prstGeom prst="bevel">
            <a:avLst>
              <a:gd name="adj" fmla="val 22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Arial Black" pitchFamily="34" charset="0"/>
              </a:rPr>
              <a:t>8051 TIMERS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animBg="1"/>
      <p:bldP spid="35" grpId="0" animBg="1"/>
      <p:bldP spid="3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AutoShape 6"/>
          <p:cNvSpPr>
            <a:spLocks noChangeArrowheads="1"/>
          </p:cNvSpPr>
          <p:nvPr/>
        </p:nvSpPr>
        <p:spPr bwMode="auto">
          <a:xfrm>
            <a:off x="7620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3081" name="AutoShape 11"/>
          <p:cNvSpPr>
            <a:spLocks noChangeArrowheads="1"/>
          </p:cNvSpPr>
          <p:nvPr/>
        </p:nvSpPr>
        <p:spPr bwMode="auto">
          <a:xfrm>
            <a:off x="2336800" y="1295400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3082" name="AutoShape 12"/>
          <p:cNvSpPr>
            <a:spLocks noChangeArrowheads="1"/>
          </p:cNvSpPr>
          <p:nvPr/>
        </p:nvSpPr>
        <p:spPr bwMode="auto">
          <a:xfrm rot="10800000">
            <a:off x="2235200" y="4622800"/>
            <a:ext cx="838200" cy="83820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AutoShape 15"/>
          <p:cNvSpPr>
            <a:spLocks noChangeArrowheads="1"/>
          </p:cNvSpPr>
          <p:nvPr/>
        </p:nvSpPr>
        <p:spPr bwMode="auto">
          <a:xfrm>
            <a:off x="3733800" y="3657600"/>
            <a:ext cx="685800" cy="838200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30300" y="4572000"/>
            <a:ext cx="762000" cy="609600"/>
            <a:chOff x="3456" y="2400"/>
            <a:chExt cx="480" cy="384"/>
          </a:xfrm>
          <a:solidFill>
            <a:srgbClr val="00B0F0"/>
          </a:solidFill>
        </p:grpSpPr>
        <p:sp>
          <p:nvSpPr>
            <p:cNvPr id="190480" name="AutoShape 16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0481" name="AutoShape 17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85" name="Line 19"/>
          <p:cNvSpPr>
            <a:spLocks noChangeShapeType="1"/>
          </p:cNvSpPr>
          <p:nvPr/>
        </p:nvSpPr>
        <p:spPr bwMode="auto">
          <a:xfrm>
            <a:off x="1638300" y="17145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86" name="AutoShape 26"/>
          <p:cNvSpPr>
            <a:spLocks noChangeArrowheads="1"/>
          </p:cNvSpPr>
          <p:nvPr/>
        </p:nvSpPr>
        <p:spPr bwMode="auto">
          <a:xfrm>
            <a:off x="5562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</p:txBody>
      </p:sp>
      <p:sp>
        <p:nvSpPr>
          <p:cNvPr id="3087" name="Line 28"/>
          <p:cNvSpPr>
            <a:spLocks noChangeShapeType="1"/>
          </p:cNvSpPr>
          <p:nvPr/>
        </p:nvSpPr>
        <p:spPr bwMode="auto">
          <a:xfrm>
            <a:off x="3810000" y="24384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88" name="Line 29"/>
          <p:cNvSpPr>
            <a:spLocks noChangeShapeType="1"/>
          </p:cNvSpPr>
          <p:nvPr/>
        </p:nvSpPr>
        <p:spPr bwMode="auto">
          <a:xfrm>
            <a:off x="32004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89" name="Line 30"/>
          <p:cNvSpPr>
            <a:spLocks noChangeShapeType="1"/>
          </p:cNvSpPr>
          <p:nvPr/>
        </p:nvSpPr>
        <p:spPr bwMode="auto">
          <a:xfrm>
            <a:off x="1905000" y="4876800"/>
            <a:ext cx="419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0" name="Line 31"/>
          <p:cNvSpPr>
            <a:spLocks noChangeShapeType="1"/>
          </p:cNvSpPr>
          <p:nvPr/>
        </p:nvSpPr>
        <p:spPr bwMode="auto">
          <a:xfrm>
            <a:off x="1371600" y="3886200"/>
            <a:ext cx="2362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1" name="Line 32"/>
          <p:cNvSpPr>
            <a:spLocks noChangeShapeType="1"/>
          </p:cNvSpPr>
          <p:nvPr/>
        </p:nvSpPr>
        <p:spPr bwMode="auto">
          <a:xfrm>
            <a:off x="3060700" y="5029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2" name="Line 33"/>
          <p:cNvSpPr>
            <a:spLocks noChangeShapeType="1"/>
          </p:cNvSpPr>
          <p:nvPr/>
        </p:nvSpPr>
        <p:spPr bwMode="auto">
          <a:xfrm>
            <a:off x="3429000" y="4267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3" name="Line 34"/>
          <p:cNvSpPr>
            <a:spLocks noChangeShapeType="1"/>
          </p:cNvSpPr>
          <p:nvPr/>
        </p:nvSpPr>
        <p:spPr bwMode="auto">
          <a:xfrm flipV="1">
            <a:off x="1371600" y="3263900"/>
            <a:ext cx="2133600" cy="12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4" name="Line 35"/>
          <p:cNvSpPr>
            <a:spLocks noChangeShapeType="1"/>
          </p:cNvSpPr>
          <p:nvPr/>
        </p:nvSpPr>
        <p:spPr bwMode="auto">
          <a:xfrm>
            <a:off x="3505200" y="1701800"/>
            <a:ext cx="0" cy="584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5" name="Line 36"/>
          <p:cNvSpPr>
            <a:spLocks noChangeShapeType="1"/>
          </p:cNvSpPr>
          <p:nvPr/>
        </p:nvSpPr>
        <p:spPr bwMode="auto">
          <a:xfrm flipV="1">
            <a:off x="3505200" y="25908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096" name="Line 37"/>
          <p:cNvSpPr>
            <a:spLocks noChangeShapeType="1"/>
          </p:cNvSpPr>
          <p:nvPr/>
        </p:nvSpPr>
        <p:spPr bwMode="auto">
          <a:xfrm flipV="1">
            <a:off x="3429000" y="42545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657600" y="2057400"/>
          <a:ext cx="8763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1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8763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657600" y="2590800"/>
          <a:ext cx="8366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2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590800"/>
                        <a:ext cx="836613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7" name="Line 45"/>
          <p:cNvSpPr>
            <a:spLocks noChangeShapeType="1"/>
          </p:cNvSpPr>
          <p:nvPr/>
        </p:nvSpPr>
        <p:spPr bwMode="auto">
          <a:xfrm flipH="1" flipV="1">
            <a:off x="3505200" y="2286000"/>
            <a:ext cx="304800" cy="1524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098" name="Line 48"/>
          <p:cNvSpPr>
            <a:spLocks noChangeShapeType="1"/>
          </p:cNvSpPr>
          <p:nvPr/>
        </p:nvSpPr>
        <p:spPr bwMode="auto">
          <a:xfrm>
            <a:off x="8382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96838" y="5816600"/>
          <a:ext cx="11477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3" name="Equation" r:id="rId7" imgW="672840" imgH="241200" progId="">
                  <p:embed/>
                </p:oleObj>
              </mc:Choice>
              <mc:Fallback>
                <p:oleObj name="Equation" r:id="rId7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8" y="5816600"/>
                        <a:ext cx="114776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0" y="4665663"/>
          <a:ext cx="7810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4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65663"/>
                        <a:ext cx="7810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501650" y="3641725"/>
          <a:ext cx="7302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Equation" r:id="rId11" imgW="291960" imgH="177480" progId="">
                  <p:embed/>
                </p:oleObj>
              </mc:Choice>
              <mc:Fallback>
                <p:oleObj name="Equation" r:id="rId11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3641725"/>
                        <a:ext cx="7302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200025" y="3048000"/>
          <a:ext cx="112553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6" name="Equation" r:id="rId13" imgW="482400" imgH="177480" progId="">
                  <p:embed/>
                </p:oleObj>
              </mc:Choice>
              <mc:Fallback>
                <p:oleObj name="Equation" r:id="rId13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" y="3048000"/>
                        <a:ext cx="112553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9" name="Line 55"/>
          <p:cNvSpPr>
            <a:spLocks noChangeShapeType="1"/>
          </p:cNvSpPr>
          <p:nvPr/>
        </p:nvSpPr>
        <p:spPr bwMode="auto">
          <a:xfrm>
            <a:off x="1371600" y="6019800"/>
            <a:ext cx="6731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0" name="Line 56"/>
          <p:cNvSpPr>
            <a:spLocks noChangeShapeType="1"/>
          </p:cNvSpPr>
          <p:nvPr/>
        </p:nvSpPr>
        <p:spPr bwMode="auto">
          <a:xfrm>
            <a:off x="2032000" y="5257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1" name="Line 57"/>
          <p:cNvSpPr>
            <a:spLocks noChangeShapeType="1"/>
          </p:cNvSpPr>
          <p:nvPr/>
        </p:nvSpPr>
        <p:spPr bwMode="auto">
          <a:xfrm flipV="1">
            <a:off x="2032000" y="524510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2" name="Line 58"/>
          <p:cNvSpPr>
            <a:spLocks noChangeShapeType="1"/>
          </p:cNvSpPr>
          <p:nvPr/>
        </p:nvSpPr>
        <p:spPr bwMode="auto">
          <a:xfrm>
            <a:off x="5257800" y="2438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3" name="Line 59"/>
          <p:cNvSpPr>
            <a:spLocks noChangeShapeType="1"/>
          </p:cNvSpPr>
          <p:nvPr/>
        </p:nvSpPr>
        <p:spPr bwMode="auto">
          <a:xfrm flipH="1" flipV="1">
            <a:off x="4800600" y="2209800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4" name="Line 60"/>
          <p:cNvSpPr>
            <a:spLocks noChangeShapeType="1"/>
          </p:cNvSpPr>
          <p:nvPr/>
        </p:nvSpPr>
        <p:spPr bwMode="auto">
          <a:xfrm flipV="1">
            <a:off x="4953000" y="2324100"/>
            <a:ext cx="38100" cy="17145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5" name="Line 61"/>
          <p:cNvSpPr>
            <a:spLocks noChangeShapeType="1"/>
          </p:cNvSpPr>
          <p:nvPr/>
        </p:nvSpPr>
        <p:spPr bwMode="auto">
          <a:xfrm>
            <a:off x="4432300" y="40513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106" name="AutoShape 66"/>
          <p:cNvSpPr>
            <a:spLocks noChangeArrowheads="1"/>
          </p:cNvSpPr>
          <p:nvPr/>
        </p:nvSpPr>
        <p:spPr bwMode="auto">
          <a:xfrm>
            <a:off x="63246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</p:txBody>
      </p:sp>
      <p:sp>
        <p:nvSpPr>
          <p:cNvPr id="3107" name="Line 67"/>
          <p:cNvSpPr>
            <a:spLocks noChangeShapeType="1"/>
          </p:cNvSpPr>
          <p:nvPr/>
        </p:nvSpPr>
        <p:spPr bwMode="auto">
          <a:xfrm>
            <a:off x="7137400" y="2400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08" name="Text Box 74"/>
          <p:cNvSpPr txBox="1">
            <a:spLocks noChangeArrowheads="1"/>
          </p:cNvSpPr>
          <p:nvPr/>
        </p:nvSpPr>
        <p:spPr bwMode="auto">
          <a:xfrm>
            <a:off x="7524750" y="3505200"/>
            <a:ext cx="1690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3109" name="Line 77"/>
          <p:cNvSpPr>
            <a:spLocks noChangeShapeType="1"/>
          </p:cNvSpPr>
          <p:nvPr/>
        </p:nvSpPr>
        <p:spPr bwMode="auto">
          <a:xfrm>
            <a:off x="8610600" y="23622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110" name="Rectangle 78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</a:t>
            </a:r>
          </a:p>
        </p:txBody>
      </p:sp>
      <p:sp>
        <p:nvSpPr>
          <p:cNvPr id="3111" name="AutoShape 85"/>
          <p:cNvSpPr>
            <a:spLocks noChangeArrowheads="1"/>
          </p:cNvSpPr>
          <p:nvPr/>
        </p:nvSpPr>
        <p:spPr bwMode="auto">
          <a:xfrm>
            <a:off x="7454900" y="2057400"/>
            <a:ext cx="838200" cy="685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3112" name="Line 86"/>
          <p:cNvSpPr>
            <a:spLocks noChangeShapeType="1"/>
          </p:cNvSpPr>
          <p:nvPr/>
        </p:nvSpPr>
        <p:spPr bwMode="auto">
          <a:xfrm>
            <a:off x="8293100" y="2387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(5 Bit)</a:t>
            </a:r>
          </a:p>
        </p:txBody>
      </p:sp>
      <p:sp>
        <p:nvSpPr>
          <p:cNvPr id="4105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4106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0</a:t>
            </a:r>
          </a:p>
        </p:txBody>
      </p:sp>
      <p:sp>
        <p:nvSpPr>
          <p:cNvPr id="4107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4108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4109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3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4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5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7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8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19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0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1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2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5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6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3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4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7" name="Equation" r:id="rId7" imgW="672840" imgH="241200" progId="">
                  <p:embed/>
                </p:oleObj>
              </mc:Choice>
              <mc:Fallback>
                <p:oleObj name="Equation" r:id="rId7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8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Equation" r:id="rId11" imgW="291960" imgH="177480" progId="">
                  <p:embed/>
                </p:oleObj>
              </mc:Choice>
              <mc:Fallback>
                <p:oleObj name="Equation" r:id="rId11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0" name="Equation" r:id="rId13" imgW="482400" imgH="177480" progId="">
                  <p:embed/>
                </p:oleObj>
              </mc:Choice>
              <mc:Fallback>
                <p:oleObj name="Equation" r:id="rId13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5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6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7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28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29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30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1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32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4133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4134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5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136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13 Bit Timer / Counter</a:t>
            </a:r>
          </a:p>
        </p:txBody>
      </p:sp>
      <p:sp>
        <p:nvSpPr>
          <p:cNvPr id="4137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1FFFh  (0001111111111111)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7442200" y="2781300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5130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1</a:t>
            </a:r>
          </a:p>
        </p:txBody>
      </p:sp>
      <p:sp>
        <p:nvSpPr>
          <p:cNvPr id="513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513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513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3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3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3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3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4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9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0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4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1" name="Equation" r:id="rId7" imgW="672840" imgH="241200" progId="">
                  <p:embed/>
                </p:oleObj>
              </mc:Choice>
              <mc:Fallback>
                <p:oleObj name="Equation" r:id="rId7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2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Equation" r:id="rId11" imgW="291960" imgH="177480" progId="">
                  <p:embed/>
                </p:oleObj>
              </mc:Choice>
              <mc:Fallback>
                <p:oleObj name="Equation" r:id="rId11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4" name="Equation" r:id="rId13" imgW="482400" imgH="177480" progId="">
                  <p:embed/>
                </p:oleObj>
              </mc:Choice>
              <mc:Fallback>
                <p:oleObj name="Equation" r:id="rId13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5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515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515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5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5160" name="Text Box 46"/>
          <p:cNvSpPr txBox="1">
            <a:spLocks noChangeArrowheads="1"/>
          </p:cNvSpPr>
          <p:nvPr/>
        </p:nvSpPr>
        <p:spPr bwMode="auto">
          <a:xfrm>
            <a:off x="2438400" y="1371600"/>
            <a:ext cx="4724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16 Bit Timer / Counter</a:t>
            </a:r>
          </a:p>
        </p:txBody>
      </p:sp>
      <p:sp>
        <p:nvSpPr>
          <p:cNvPr id="5161" name="Text Box 47"/>
          <p:cNvSpPr txBox="1">
            <a:spLocks noChangeArrowheads="1"/>
          </p:cNvSpPr>
          <p:nvPr/>
        </p:nvSpPr>
        <p:spPr bwMode="auto">
          <a:xfrm>
            <a:off x="438150" y="5643563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FFFFh  (1111111111111111)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AutoShape 39"/>
          <p:cNvSpPr>
            <a:spLocks noChangeArrowheads="1"/>
          </p:cNvSpPr>
          <p:nvPr/>
        </p:nvSpPr>
        <p:spPr bwMode="auto">
          <a:xfrm>
            <a:off x="3352800" y="4724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53" name="Line 45"/>
          <p:cNvSpPr>
            <a:spLocks noChangeShapeType="1"/>
          </p:cNvSpPr>
          <p:nvPr/>
        </p:nvSpPr>
        <p:spPr bwMode="auto">
          <a:xfrm>
            <a:off x="5181600" y="297180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4" name="Line 46"/>
          <p:cNvSpPr>
            <a:spLocks noChangeShapeType="1"/>
          </p:cNvSpPr>
          <p:nvPr/>
        </p:nvSpPr>
        <p:spPr bwMode="auto">
          <a:xfrm flipV="1">
            <a:off x="3962400" y="3505200"/>
            <a:ext cx="0" cy="1295400"/>
          </a:xfrm>
          <a:prstGeom prst="line">
            <a:avLst/>
          </a:prstGeom>
          <a:noFill/>
          <a:ln w="111125">
            <a:solidFill>
              <a:srgbClr val="FF0000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155" name="AutoShape 47"/>
          <p:cNvSpPr>
            <a:spLocks noChangeArrowheads="1"/>
          </p:cNvSpPr>
          <p:nvPr/>
        </p:nvSpPr>
        <p:spPr bwMode="auto">
          <a:xfrm>
            <a:off x="3619500" y="3911600"/>
            <a:ext cx="685800" cy="533400"/>
          </a:xfrm>
          <a:prstGeom prst="flowChartExtra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Line 48"/>
          <p:cNvSpPr>
            <a:spLocks noChangeShapeType="1"/>
          </p:cNvSpPr>
          <p:nvPr/>
        </p:nvSpPr>
        <p:spPr bwMode="auto">
          <a:xfrm flipH="1">
            <a:off x="4114800" y="4178300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57" name="Text Box 49"/>
          <p:cNvSpPr txBox="1">
            <a:spLocks noChangeArrowheads="1"/>
          </p:cNvSpPr>
          <p:nvPr/>
        </p:nvSpPr>
        <p:spPr bwMode="auto">
          <a:xfrm>
            <a:off x="4267200" y="383540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B0F0"/>
                </a:solidFill>
                <a:latin typeface="Calibri" pitchFamily="34" charset="0"/>
              </a:rPr>
              <a:t>Reload</a:t>
            </a:r>
          </a:p>
        </p:txBody>
      </p:sp>
      <p:sp>
        <p:nvSpPr>
          <p:cNvPr id="6158" name="Rectangle 50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2</a:t>
            </a:r>
          </a:p>
        </p:txBody>
      </p:sp>
      <p:sp>
        <p:nvSpPr>
          <p:cNvPr id="6159" name="Text Box 51"/>
          <p:cNvSpPr txBox="1">
            <a:spLocks noChangeArrowheads="1"/>
          </p:cNvSpPr>
          <p:nvPr/>
        </p:nvSpPr>
        <p:spPr bwMode="auto">
          <a:xfrm>
            <a:off x="685800" y="1295400"/>
            <a:ext cx="8077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8 Bit Timer / Counter with AUTORELOAD</a:t>
            </a:r>
          </a:p>
        </p:txBody>
      </p:sp>
      <p:sp>
        <p:nvSpPr>
          <p:cNvPr id="6160" name="AutoShape 2"/>
          <p:cNvSpPr>
            <a:spLocks noChangeArrowheads="1"/>
          </p:cNvSpPr>
          <p:nvPr/>
        </p:nvSpPr>
        <p:spPr bwMode="auto">
          <a:xfrm>
            <a:off x="33528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61" name="AutoShape 8"/>
          <p:cNvSpPr>
            <a:spLocks noChangeArrowheads="1"/>
          </p:cNvSpPr>
          <p:nvPr/>
        </p:nvSpPr>
        <p:spPr bwMode="auto">
          <a:xfrm>
            <a:off x="604838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6162" name="AutoShape 9"/>
          <p:cNvSpPr>
            <a:spLocks noChangeArrowheads="1"/>
          </p:cNvSpPr>
          <p:nvPr/>
        </p:nvSpPr>
        <p:spPr bwMode="auto">
          <a:xfrm>
            <a:off x="1381125" y="2463800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6163" name="AutoShape 10"/>
          <p:cNvSpPr>
            <a:spLocks noChangeArrowheads="1"/>
          </p:cNvSpPr>
          <p:nvPr/>
        </p:nvSpPr>
        <p:spPr bwMode="auto">
          <a:xfrm rot="10800000">
            <a:off x="1330325" y="3948113"/>
            <a:ext cx="414338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64" name="AutoShape 11"/>
          <p:cNvSpPr>
            <a:spLocks noChangeArrowheads="1"/>
          </p:cNvSpPr>
          <p:nvPr/>
        </p:nvSpPr>
        <p:spPr bwMode="auto">
          <a:xfrm>
            <a:off x="2070100" y="3517900"/>
            <a:ext cx="338138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5813" y="3925888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58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166" name="Line 15"/>
          <p:cNvSpPr>
            <a:spLocks noChangeShapeType="1"/>
          </p:cNvSpPr>
          <p:nvPr/>
        </p:nvSpPr>
        <p:spPr bwMode="auto">
          <a:xfrm>
            <a:off x="1036638" y="2651125"/>
            <a:ext cx="33813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67" name="Line 16"/>
          <p:cNvSpPr>
            <a:spLocks noChangeShapeType="1"/>
          </p:cNvSpPr>
          <p:nvPr/>
        </p:nvSpPr>
        <p:spPr bwMode="auto">
          <a:xfrm>
            <a:off x="2108200" y="2973388"/>
            <a:ext cx="4873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68" name="Line 17"/>
          <p:cNvSpPr>
            <a:spLocks noChangeShapeType="1"/>
          </p:cNvSpPr>
          <p:nvPr/>
        </p:nvSpPr>
        <p:spPr bwMode="auto">
          <a:xfrm>
            <a:off x="1806575" y="26511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69" name="Line 18"/>
          <p:cNvSpPr>
            <a:spLocks noChangeShapeType="1"/>
          </p:cNvSpPr>
          <p:nvPr/>
        </p:nvSpPr>
        <p:spPr bwMode="auto">
          <a:xfrm>
            <a:off x="1168400" y="4060825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0" name="Line 19"/>
          <p:cNvSpPr>
            <a:spLocks noChangeShapeType="1"/>
          </p:cNvSpPr>
          <p:nvPr/>
        </p:nvSpPr>
        <p:spPr bwMode="auto">
          <a:xfrm>
            <a:off x="904875" y="3619500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1" name="Line 20"/>
          <p:cNvSpPr>
            <a:spLocks noChangeShapeType="1"/>
          </p:cNvSpPr>
          <p:nvPr/>
        </p:nvSpPr>
        <p:spPr bwMode="auto">
          <a:xfrm>
            <a:off x="1738313" y="4129088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2" name="Line 21"/>
          <p:cNvSpPr>
            <a:spLocks noChangeShapeType="1"/>
          </p:cNvSpPr>
          <p:nvPr/>
        </p:nvSpPr>
        <p:spPr bwMode="auto">
          <a:xfrm>
            <a:off x="1919288" y="3789363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3" name="Line 22"/>
          <p:cNvSpPr>
            <a:spLocks noChangeShapeType="1"/>
          </p:cNvSpPr>
          <p:nvPr/>
        </p:nvSpPr>
        <p:spPr bwMode="auto">
          <a:xfrm flipV="1">
            <a:off x="904875" y="3341688"/>
            <a:ext cx="1052513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4" name="Line 23"/>
          <p:cNvSpPr>
            <a:spLocks noChangeShapeType="1"/>
          </p:cNvSpPr>
          <p:nvPr/>
        </p:nvSpPr>
        <p:spPr bwMode="auto">
          <a:xfrm>
            <a:off x="1957388" y="2644775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5" name="Line 24"/>
          <p:cNvSpPr>
            <a:spLocks noChangeShapeType="1"/>
          </p:cNvSpPr>
          <p:nvPr/>
        </p:nvSpPr>
        <p:spPr bwMode="auto">
          <a:xfrm flipV="1">
            <a:off x="1957388" y="3041650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76" name="Line 25"/>
          <p:cNvSpPr>
            <a:spLocks noChangeShapeType="1"/>
          </p:cNvSpPr>
          <p:nvPr/>
        </p:nvSpPr>
        <p:spPr bwMode="auto">
          <a:xfrm flipV="1">
            <a:off x="1919288" y="378460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032000" y="2803525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3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803525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032000" y="3041650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4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041650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7" name="Line 28"/>
          <p:cNvSpPr>
            <a:spLocks noChangeShapeType="1"/>
          </p:cNvSpPr>
          <p:nvPr/>
        </p:nvSpPr>
        <p:spPr bwMode="auto">
          <a:xfrm flipH="1" flipV="1">
            <a:off x="1957388" y="2905125"/>
            <a:ext cx="150812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78" name="Line 29"/>
          <p:cNvSpPr>
            <a:spLocks noChangeShapeType="1"/>
          </p:cNvSpPr>
          <p:nvPr/>
        </p:nvSpPr>
        <p:spPr bwMode="auto">
          <a:xfrm>
            <a:off x="641350" y="4060825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276225" y="4479925"/>
          <a:ext cx="566738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5" name="Equation" r:id="rId7" imgW="672840" imgH="241200" progId="">
                  <p:embed/>
                </p:oleObj>
              </mc:Choice>
              <mc:Fallback>
                <p:oleObj name="Equation" r:id="rId7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4479925"/>
                        <a:ext cx="566738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28600" y="3967163"/>
          <a:ext cx="385763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6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967163"/>
                        <a:ext cx="385763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476250" y="3509963"/>
          <a:ext cx="36036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Equation" r:id="rId11" imgW="291960" imgH="177480" progId="">
                  <p:embed/>
                </p:oleObj>
              </mc:Choice>
              <mc:Fallback>
                <p:oleObj name="Equation" r:id="rId11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509963"/>
                        <a:ext cx="360363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27025" y="3244850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8" name="Equation" r:id="rId13" imgW="482400" imgH="177480" progId="">
                  <p:embed/>
                </p:oleObj>
              </mc:Choice>
              <mc:Fallback>
                <p:oleObj name="Equation" r:id="rId13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3244850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9" name="Line 34"/>
          <p:cNvSpPr>
            <a:spLocks noChangeShapeType="1"/>
          </p:cNvSpPr>
          <p:nvPr/>
        </p:nvSpPr>
        <p:spPr bwMode="auto">
          <a:xfrm>
            <a:off x="904875" y="4572000"/>
            <a:ext cx="3317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0" name="Line 35"/>
          <p:cNvSpPr>
            <a:spLocks noChangeShapeType="1"/>
          </p:cNvSpPr>
          <p:nvPr/>
        </p:nvSpPr>
        <p:spPr bwMode="auto">
          <a:xfrm>
            <a:off x="1230313" y="4230688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1" name="Line 36"/>
          <p:cNvSpPr>
            <a:spLocks noChangeShapeType="1"/>
          </p:cNvSpPr>
          <p:nvPr/>
        </p:nvSpPr>
        <p:spPr bwMode="auto">
          <a:xfrm flipV="1">
            <a:off x="1230313" y="42259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2" name="Line 37"/>
          <p:cNvSpPr>
            <a:spLocks noChangeShapeType="1"/>
          </p:cNvSpPr>
          <p:nvPr/>
        </p:nvSpPr>
        <p:spPr bwMode="auto">
          <a:xfrm flipV="1">
            <a:off x="2820988" y="2971800"/>
            <a:ext cx="531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3" name="Line 38"/>
          <p:cNvSpPr>
            <a:spLocks noChangeShapeType="1"/>
          </p:cNvSpPr>
          <p:nvPr/>
        </p:nvSpPr>
        <p:spPr bwMode="auto">
          <a:xfrm flipH="1" flipV="1">
            <a:off x="2595563" y="2871788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4" name="Line 39"/>
          <p:cNvSpPr>
            <a:spLocks noChangeShapeType="1"/>
          </p:cNvSpPr>
          <p:nvPr/>
        </p:nvSpPr>
        <p:spPr bwMode="auto">
          <a:xfrm flipV="1">
            <a:off x="2671763" y="2922588"/>
            <a:ext cx="17462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5" name="Line 40"/>
          <p:cNvSpPr>
            <a:spLocks noChangeShapeType="1"/>
          </p:cNvSpPr>
          <p:nvPr/>
        </p:nvSpPr>
        <p:spPr bwMode="auto">
          <a:xfrm>
            <a:off x="2414588" y="3692525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86" name="AutoShape 42"/>
          <p:cNvSpPr>
            <a:spLocks noChangeArrowheads="1"/>
          </p:cNvSpPr>
          <p:nvPr/>
        </p:nvSpPr>
        <p:spPr bwMode="auto">
          <a:xfrm>
            <a:off x="44831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6187" name="AutoShape 43"/>
          <p:cNvSpPr>
            <a:spLocks noChangeArrowheads="1"/>
          </p:cNvSpPr>
          <p:nvPr/>
        </p:nvSpPr>
        <p:spPr bwMode="auto">
          <a:xfrm>
            <a:off x="5943600" y="24384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 flipV="1">
            <a:off x="5665788" y="2971800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 flipV="1">
            <a:off x="7099300" y="2971800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190" name="Text Box 4"/>
          <p:cNvSpPr txBox="1">
            <a:spLocks noChangeArrowheads="1"/>
          </p:cNvSpPr>
          <p:nvPr/>
        </p:nvSpPr>
        <p:spPr bwMode="auto">
          <a:xfrm>
            <a:off x="7500938" y="27860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6191" name="Text Box 47"/>
          <p:cNvSpPr txBox="1">
            <a:spLocks noChangeArrowheads="1"/>
          </p:cNvSpPr>
          <p:nvPr/>
        </p:nvSpPr>
        <p:spPr bwMode="auto">
          <a:xfrm>
            <a:off x="438150" y="5845175"/>
            <a:ext cx="82772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chemeClr val="folHlink"/>
                </a:solidFill>
                <a:latin typeface="Calibri" pitchFamily="34" charset="0"/>
              </a:rPr>
              <a:t>Maximum Count = FFh  (11111111)</a:t>
            </a:r>
            <a:endParaRPr lang="en-US" sz="3200" b="1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AutoShape 2"/>
          <p:cNvSpPr>
            <a:spLocks noChangeArrowheads="1"/>
          </p:cNvSpPr>
          <p:nvPr/>
        </p:nvSpPr>
        <p:spPr bwMode="auto">
          <a:xfrm>
            <a:off x="4481513" y="2143125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TL0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7178" name="Text Box 4"/>
          <p:cNvSpPr txBox="1">
            <a:spLocks noChangeArrowheads="1"/>
          </p:cNvSpPr>
          <p:nvPr/>
        </p:nvSpPr>
        <p:spPr bwMode="auto">
          <a:xfrm>
            <a:off x="7442200" y="2486025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7179" name="Rectangle 6"/>
          <p:cNvSpPr>
            <a:spLocks noChangeArrowheads="1"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C000"/>
                </a:solidFill>
                <a:latin typeface="Calibri" pitchFamily="34" charset="0"/>
              </a:rPr>
              <a:t>TIMER 0 – </a:t>
            </a:r>
            <a:r>
              <a:rPr lang="en-US" sz="4400" b="1">
                <a:solidFill>
                  <a:srgbClr val="FF0000"/>
                </a:solidFill>
                <a:latin typeface="Calibri" pitchFamily="34" charset="0"/>
              </a:rPr>
              <a:t>Mode 3</a:t>
            </a:r>
          </a:p>
        </p:txBody>
      </p:sp>
      <p:sp>
        <p:nvSpPr>
          <p:cNvPr id="7180" name="AutoShape 8"/>
          <p:cNvSpPr>
            <a:spLocks noChangeArrowheads="1"/>
          </p:cNvSpPr>
          <p:nvPr/>
        </p:nvSpPr>
        <p:spPr bwMode="auto">
          <a:xfrm>
            <a:off x="1733550" y="2168525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7181" name="AutoShape 9"/>
          <p:cNvSpPr>
            <a:spLocks noChangeArrowheads="1"/>
          </p:cNvSpPr>
          <p:nvPr/>
        </p:nvSpPr>
        <p:spPr bwMode="auto">
          <a:xfrm>
            <a:off x="2509838" y="2168525"/>
            <a:ext cx="450850" cy="339725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7182" name="AutoShape 10"/>
          <p:cNvSpPr>
            <a:spLocks noChangeArrowheads="1"/>
          </p:cNvSpPr>
          <p:nvPr/>
        </p:nvSpPr>
        <p:spPr bwMode="auto">
          <a:xfrm rot="10800000">
            <a:off x="2459038" y="3652838"/>
            <a:ext cx="414337" cy="374650"/>
          </a:xfrm>
          <a:prstGeom prst="moon">
            <a:avLst>
              <a:gd name="adj" fmla="val 8655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AutoShape 11"/>
          <p:cNvSpPr>
            <a:spLocks noChangeArrowheads="1"/>
          </p:cNvSpPr>
          <p:nvPr/>
        </p:nvSpPr>
        <p:spPr bwMode="auto">
          <a:xfrm>
            <a:off x="3198813" y="3222625"/>
            <a:ext cx="338137" cy="373063"/>
          </a:xfrm>
          <a:prstGeom prst="flowChartDelay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14503" y="3630604"/>
            <a:ext cx="376237" cy="271462"/>
            <a:chOff x="3456" y="2400"/>
            <a:chExt cx="480" cy="384"/>
          </a:xfrm>
          <a:solidFill>
            <a:srgbClr val="00B0F0"/>
          </a:solidFill>
        </p:grpSpPr>
        <p:sp>
          <p:nvSpPr>
            <p:cNvPr id="194573" name="AutoShape 13"/>
            <p:cNvSpPr>
              <a:spLocks noChangeArrowheads="1"/>
            </p:cNvSpPr>
            <p:nvPr/>
          </p:nvSpPr>
          <p:spPr bwMode="auto">
            <a:xfrm rot="16200000">
              <a:off x="3468" y="2388"/>
              <a:ext cx="384" cy="408"/>
            </a:xfrm>
            <a:prstGeom prst="flowChartMerg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574" name="AutoShape 14"/>
            <p:cNvSpPr>
              <a:spLocks noChangeArrowheads="1"/>
            </p:cNvSpPr>
            <p:nvPr/>
          </p:nvSpPr>
          <p:spPr bwMode="auto">
            <a:xfrm>
              <a:off x="3792" y="2520"/>
              <a:ext cx="144" cy="144"/>
            </a:xfrm>
            <a:prstGeom prst="flowChartConnector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185" name="Line 15"/>
          <p:cNvSpPr>
            <a:spLocks noChangeShapeType="1"/>
          </p:cNvSpPr>
          <p:nvPr/>
        </p:nvSpPr>
        <p:spPr bwMode="auto">
          <a:xfrm>
            <a:off x="2165350" y="2355850"/>
            <a:ext cx="3381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6" name="Line 16"/>
          <p:cNvSpPr>
            <a:spLocks noChangeShapeType="1"/>
          </p:cNvSpPr>
          <p:nvPr/>
        </p:nvSpPr>
        <p:spPr bwMode="auto">
          <a:xfrm>
            <a:off x="3236913" y="2678113"/>
            <a:ext cx="4873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7" name="Line 17"/>
          <p:cNvSpPr>
            <a:spLocks noChangeShapeType="1"/>
          </p:cNvSpPr>
          <p:nvPr/>
        </p:nvSpPr>
        <p:spPr bwMode="auto">
          <a:xfrm>
            <a:off x="2935288" y="2355850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2297113" y="3765550"/>
            <a:ext cx="206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9" name="Line 19"/>
          <p:cNvSpPr>
            <a:spLocks noChangeShapeType="1"/>
          </p:cNvSpPr>
          <p:nvPr/>
        </p:nvSpPr>
        <p:spPr bwMode="auto">
          <a:xfrm>
            <a:off x="2033588" y="3324225"/>
            <a:ext cx="116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0" name="Line 20"/>
          <p:cNvSpPr>
            <a:spLocks noChangeShapeType="1"/>
          </p:cNvSpPr>
          <p:nvPr/>
        </p:nvSpPr>
        <p:spPr bwMode="auto">
          <a:xfrm>
            <a:off x="2867025" y="3833813"/>
            <a:ext cx="1873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1" name="Line 21"/>
          <p:cNvSpPr>
            <a:spLocks noChangeShapeType="1"/>
          </p:cNvSpPr>
          <p:nvPr/>
        </p:nvSpPr>
        <p:spPr bwMode="auto">
          <a:xfrm>
            <a:off x="3048000" y="3494088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2" name="Line 22"/>
          <p:cNvSpPr>
            <a:spLocks noChangeShapeType="1"/>
          </p:cNvSpPr>
          <p:nvPr/>
        </p:nvSpPr>
        <p:spPr bwMode="auto">
          <a:xfrm flipV="1">
            <a:off x="2033588" y="3046413"/>
            <a:ext cx="1052512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3" name="Line 23"/>
          <p:cNvSpPr>
            <a:spLocks noChangeShapeType="1"/>
          </p:cNvSpPr>
          <p:nvPr/>
        </p:nvSpPr>
        <p:spPr bwMode="auto">
          <a:xfrm>
            <a:off x="3086100" y="2349500"/>
            <a:ext cx="0" cy="260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4" name="Line 24"/>
          <p:cNvSpPr>
            <a:spLocks noChangeShapeType="1"/>
          </p:cNvSpPr>
          <p:nvPr/>
        </p:nvSpPr>
        <p:spPr bwMode="auto">
          <a:xfrm flipV="1">
            <a:off x="3086100" y="2746375"/>
            <a:ext cx="0" cy="3063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5" name="Line 25"/>
          <p:cNvSpPr>
            <a:spLocks noChangeShapeType="1"/>
          </p:cNvSpPr>
          <p:nvPr/>
        </p:nvSpPr>
        <p:spPr bwMode="auto">
          <a:xfrm flipV="1">
            <a:off x="3048000" y="3489325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60713" y="2508250"/>
          <a:ext cx="4318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7" name="Equation" r:id="rId3" imgW="571320" imgH="203040" progId="">
                  <p:embed/>
                </p:oleObj>
              </mc:Choice>
              <mc:Fallback>
                <p:oleObj name="Equation" r:id="rId3" imgW="571320" imgH="2030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2508250"/>
                        <a:ext cx="431800" cy="13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60713" y="2746375"/>
          <a:ext cx="412750" cy="13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8" name="Equation" r:id="rId5" imgW="545760" imgH="203040" progId="">
                  <p:embed/>
                </p:oleObj>
              </mc:Choice>
              <mc:Fallback>
                <p:oleObj name="Equation" r:id="rId5" imgW="545760" imgH="2030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2746375"/>
                        <a:ext cx="412750" cy="13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6" name="Line 28"/>
          <p:cNvSpPr>
            <a:spLocks noChangeShapeType="1"/>
          </p:cNvSpPr>
          <p:nvPr/>
        </p:nvSpPr>
        <p:spPr bwMode="auto">
          <a:xfrm flipH="1" flipV="1">
            <a:off x="3086100" y="2609850"/>
            <a:ext cx="150813" cy="68263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>
            <a:off x="1770063" y="3765550"/>
            <a:ext cx="150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1404938" y="4184650"/>
          <a:ext cx="566737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name="Equation" r:id="rId7" imgW="672840" imgH="241200" progId="">
                  <p:embed/>
                </p:oleObj>
              </mc:Choice>
              <mc:Fallback>
                <p:oleObj name="Equation" r:id="rId7" imgW="672840" imgH="241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4184650"/>
                        <a:ext cx="566737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1357313" y="3671888"/>
          <a:ext cx="385762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0" name="Equation" r:id="rId9" imgW="342720" imgH="177480" progId="">
                  <p:embed/>
                </p:oleObj>
              </mc:Choice>
              <mc:Fallback>
                <p:oleObj name="Equation" r:id="rId9" imgW="342720" imgH="17748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671888"/>
                        <a:ext cx="385762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1604963" y="3214688"/>
          <a:ext cx="360362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1" name="Equation" r:id="rId11" imgW="291960" imgH="177480" progId="">
                  <p:embed/>
                </p:oleObj>
              </mc:Choice>
              <mc:Fallback>
                <p:oleObj name="Equation" r:id="rId11" imgW="291960" imgH="17748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3214688"/>
                        <a:ext cx="360362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>
            <a:graphicFrameLocks noChangeAspect="1"/>
          </p:cNvGraphicFramePr>
          <p:nvPr/>
        </p:nvGraphicFramePr>
        <p:xfrm>
          <a:off x="1455738" y="2949575"/>
          <a:ext cx="555625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2" name="Equation" r:id="rId13" imgW="482400" imgH="177480" progId="">
                  <p:embed/>
                </p:oleObj>
              </mc:Choice>
              <mc:Fallback>
                <p:oleObj name="Equation" r:id="rId13" imgW="482400" imgH="1774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2949575"/>
                        <a:ext cx="555625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8" name="Line 34"/>
          <p:cNvSpPr>
            <a:spLocks noChangeShapeType="1"/>
          </p:cNvSpPr>
          <p:nvPr/>
        </p:nvSpPr>
        <p:spPr bwMode="auto">
          <a:xfrm>
            <a:off x="2033588" y="4276725"/>
            <a:ext cx="331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99" name="Line 35"/>
          <p:cNvSpPr>
            <a:spLocks noChangeShapeType="1"/>
          </p:cNvSpPr>
          <p:nvPr/>
        </p:nvSpPr>
        <p:spPr bwMode="auto">
          <a:xfrm>
            <a:off x="2359025" y="3935413"/>
            <a:ext cx="150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0" name="Line 36"/>
          <p:cNvSpPr>
            <a:spLocks noChangeShapeType="1"/>
          </p:cNvSpPr>
          <p:nvPr/>
        </p:nvSpPr>
        <p:spPr bwMode="auto">
          <a:xfrm flipV="1">
            <a:off x="2359025" y="3930650"/>
            <a:ext cx="0" cy="339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1" name="Line 37"/>
          <p:cNvSpPr>
            <a:spLocks noChangeShapeType="1"/>
          </p:cNvSpPr>
          <p:nvPr/>
        </p:nvSpPr>
        <p:spPr bwMode="auto">
          <a:xfrm flipV="1">
            <a:off x="3949700" y="2676525"/>
            <a:ext cx="531813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2" name="Line 38"/>
          <p:cNvSpPr>
            <a:spLocks noChangeShapeType="1"/>
          </p:cNvSpPr>
          <p:nvPr/>
        </p:nvSpPr>
        <p:spPr bwMode="auto">
          <a:xfrm flipH="1" flipV="1">
            <a:off x="3724275" y="2576513"/>
            <a:ext cx="225425" cy="101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3" name="Line 39"/>
          <p:cNvSpPr>
            <a:spLocks noChangeShapeType="1"/>
          </p:cNvSpPr>
          <p:nvPr/>
        </p:nvSpPr>
        <p:spPr bwMode="auto">
          <a:xfrm flipV="1">
            <a:off x="3800475" y="2627313"/>
            <a:ext cx="17463" cy="765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4" name="Line 40"/>
          <p:cNvSpPr>
            <a:spLocks noChangeShapeType="1"/>
          </p:cNvSpPr>
          <p:nvPr/>
        </p:nvSpPr>
        <p:spPr bwMode="auto">
          <a:xfrm>
            <a:off x="3543300" y="3397250"/>
            <a:ext cx="263525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05" name="AutoShape 43"/>
          <p:cNvSpPr>
            <a:spLocks noChangeArrowheads="1"/>
          </p:cNvSpPr>
          <p:nvPr/>
        </p:nvSpPr>
        <p:spPr bwMode="auto">
          <a:xfrm>
            <a:off x="5943600" y="2143125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TF0</a:t>
            </a:r>
          </a:p>
        </p:txBody>
      </p:sp>
      <p:sp>
        <p:nvSpPr>
          <p:cNvPr id="7206" name="Line 44"/>
          <p:cNvSpPr>
            <a:spLocks noChangeShapeType="1"/>
          </p:cNvSpPr>
          <p:nvPr/>
        </p:nvSpPr>
        <p:spPr bwMode="auto">
          <a:xfrm flipV="1">
            <a:off x="5665788" y="2676525"/>
            <a:ext cx="277812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7" name="Line 45"/>
          <p:cNvSpPr>
            <a:spLocks noChangeShapeType="1"/>
          </p:cNvSpPr>
          <p:nvPr/>
        </p:nvSpPr>
        <p:spPr bwMode="auto">
          <a:xfrm flipV="1">
            <a:off x="7099300" y="2676525"/>
            <a:ext cx="381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08" name="Text Box 46"/>
          <p:cNvSpPr txBox="1">
            <a:spLocks noChangeArrowheads="1"/>
          </p:cNvSpPr>
          <p:nvPr/>
        </p:nvSpPr>
        <p:spPr bwMode="auto">
          <a:xfrm>
            <a:off x="1571625" y="1143000"/>
            <a:ext cx="62150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u="sng">
                <a:solidFill>
                  <a:srgbClr val="FFFF00"/>
                </a:solidFill>
                <a:latin typeface="Calibri" pitchFamily="34" charset="0"/>
              </a:rPr>
              <a:t>Two - 8 Bit Timer / Counter</a:t>
            </a:r>
          </a:p>
        </p:txBody>
      </p:sp>
      <p:sp>
        <p:nvSpPr>
          <p:cNvPr id="7209" name="AutoShape 49"/>
          <p:cNvSpPr>
            <a:spLocks noChangeArrowheads="1"/>
          </p:cNvSpPr>
          <p:nvPr/>
        </p:nvSpPr>
        <p:spPr bwMode="auto">
          <a:xfrm>
            <a:off x="877888" y="4614863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OSC</a:t>
            </a:r>
          </a:p>
        </p:txBody>
      </p:sp>
      <p:sp>
        <p:nvSpPr>
          <p:cNvPr id="7210" name="AutoShape 50"/>
          <p:cNvSpPr>
            <a:spLocks noChangeArrowheads="1"/>
          </p:cNvSpPr>
          <p:nvPr/>
        </p:nvSpPr>
        <p:spPr bwMode="auto">
          <a:xfrm>
            <a:off x="2452688" y="4614863"/>
            <a:ext cx="914400" cy="7620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÷12</a:t>
            </a:r>
          </a:p>
        </p:txBody>
      </p:sp>
      <p:sp>
        <p:nvSpPr>
          <p:cNvPr id="7211" name="Line 51"/>
          <p:cNvSpPr>
            <a:spLocks noChangeShapeType="1"/>
          </p:cNvSpPr>
          <p:nvPr/>
        </p:nvSpPr>
        <p:spPr bwMode="auto">
          <a:xfrm>
            <a:off x="1754188" y="5033963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2" name="Line 52"/>
          <p:cNvSpPr>
            <a:spLocks noChangeShapeType="1"/>
          </p:cNvSpPr>
          <p:nvPr/>
        </p:nvSpPr>
        <p:spPr bwMode="auto">
          <a:xfrm>
            <a:off x="3316288" y="503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3" name="Line 53"/>
          <p:cNvSpPr>
            <a:spLocks noChangeShapeType="1"/>
          </p:cNvSpPr>
          <p:nvPr/>
        </p:nvSpPr>
        <p:spPr bwMode="auto">
          <a:xfrm flipV="1">
            <a:off x="1741488" y="5910263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979488" y="5681663"/>
          <a:ext cx="666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3" name="Equation" r:id="rId15" imgW="266400" imgH="164880" progId="">
                  <p:embed/>
                </p:oleObj>
              </mc:Choice>
              <mc:Fallback>
                <p:oleObj name="Equation" r:id="rId15" imgW="266400" imgH="16488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5681663"/>
                        <a:ext cx="666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14" name="Line 55"/>
          <p:cNvSpPr>
            <a:spLocks noChangeShapeType="1"/>
          </p:cNvSpPr>
          <p:nvPr/>
        </p:nvSpPr>
        <p:spPr bwMode="auto">
          <a:xfrm>
            <a:off x="4167188" y="50593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5" name="Line 56"/>
          <p:cNvSpPr>
            <a:spLocks noChangeShapeType="1"/>
          </p:cNvSpPr>
          <p:nvPr/>
        </p:nvSpPr>
        <p:spPr bwMode="auto">
          <a:xfrm flipH="1" flipV="1">
            <a:off x="3709988" y="4830763"/>
            <a:ext cx="457200" cy="228600"/>
          </a:xfrm>
          <a:prstGeom prst="line">
            <a:avLst/>
          </a:prstGeom>
          <a:noFill/>
          <a:ln w="12700">
            <a:solidFill>
              <a:srgbClr val="FF3333"/>
            </a:solidFill>
            <a:round/>
            <a:headEnd type="diamond" w="med" len="med"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16" name="Line 57"/>
          <p:cNvSpPr>
            <a:spLocks noChangeShapeType="1"/>
          </p:cNvSpPr>
          <p:nvPr/>
        </p:nvSpPr>
        <p:spPr bwMode="auto">
          <a:xfrm flipV="1">
            <a:off x="3875088" y="4945063"/>
            <a:ext cx="25400" cy="965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17" name="Line 58"/>
          <p:cNvSpPr>
            <a:spLocks noChangeShapeType="1"/>
          </p:cNvSpPr>
          <p:nvPr/>
        </p:nvSpPr>
        <p:spPr bwMode="auto">
          <a:xfrm>
            <a:off x="3341688" y="5910263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18" name="AutoShape 59"/>
          <p:cNvSpPr>
            <a:spLocks noChangeArrowheads="1"/>
          </p:cNvSpPr>
          <p:nvPr/>
        </p:nvSpPr>
        <p:spPr bwMode="auto">
          <a:xfrm>
            <a:off x="4471988" y="4521200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TH0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(8 Bit)</a:t>
            </a:r>
          </a:p>
        </p:txBody>
      </p:sp>
      <p:sp>
        <p:nvSpPr>
          <p:cNvPr id="7219" name="Text Box 60"/>
          <p:cNvSpPr txBox="1">
            <a:spLocks noChangeArrowheads="1"/>
          </p:cNvSpPr>
          <p:nvPr/>
        </p:nvSpPr>
        <p:spPr bwMode="auto">
          <a:xfrm>
            <a:off x="7431088" y="4843463"/>
            <a:ext cx="1676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CC99FF"/>
                </a:solidFill>
                <a:latin typeface="Calibri" pitchFamily="34" charset="0"/>
              </a:rPr>
              <a:t>INTERRUPT</a:t>
            </a:r>
          </a:p>
        </p:txBody>
      </p:sp>
      <p:sp>
        <p:nvSpPr>
          <p:cNvPr id="7220" name="AutoShape 61"/>
          <p:cNvSpPr>
            <a:spLocks noChangeArrowheads="1"/>
          </p:cNvSpPr>
          <p:nvPr/>
        </p:nvSpPr>
        <p:spPr bwMode="auto">
          <a:xfrm>
            <a:off x="5932488" y="4500563"/>
            <a:ext cx="1219200" cy="1066800"/>
          </a:xfrm>
          <a:prstGeom prst="cube">
            <a:avLst>
              <a:gd name="adj" fmla="val 924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pitchFamily="34" charset="0"/>
              </a:rPr>
              <a:t>TF1</a:t>
            </a:r>
          </a:p>
        </p:txBody>
      </p:sp>
      <p:sp>
        <p:nvSpPr>
          <p:cNvPr id="7221" name="Line 62"/>
          <p:cNvSpPr>
            <a:spLocks noChangeShapeType="1"/>
          </p:cNvSpPr>
          <p:nvPr/>
        </p:nvSpPr>
        <p:spPr bwMode="auto">
          <a:xfrm flipV="1">
            <a:off x="5654675" y="5033963"/>
            <a:ext cx="277813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222" name="Line 63"/>
          <p:cNvSpPr>
            <a:spLocks noChangeShapeType="1"/>
          </p:cNvSpPr>
          <p:nvPr/>
        </p:nvSpPr>
        <p:spPr bwMode="auto">
          <a:xfrm flipV="1">
            <a:off x="7088188" y="5033963"/>
            <a:ext cx="381000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19940B2E0E24BAECC5DD1627A8D75" ma:contentTypeVersion="4" ma:contentTypeDescription="Create a new document." ma:contentTypeScope="" ma:versionID="880622858641a0428e3e09f4a80a8f9c">
  <xsd:schema xmlns:xsd="http://www.w3.org/2001/XMLSchema" xmlns:xs="http://www.w3.org/2001/XMLSchema" xmlns:p="http://schemas.microsoft.com/office/2006/metadata/properties" xmlns:ns2="823acd3c-299b-48ad-972b-c3e9d18a86a1" xmlns:ns3="1035d710-b878-4ede-8b84-c02e9b9dd21f" targetNamespace="http://schemas.microsoft.com/office/2006/metadata/properties" ma:root="true" ma:fieldsID="7d2a3eba397d9c8ab75ae9a18ee7fdfd" ns2:_="" ns3:_="">
    <xsd:import namespace="823acd3c-299b-48ad-972b-c3e9d18a86a1"/>
    <xsd:import namespace="1035d710-b878-4ede-8b84-c02e9b9dd2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acd3c-299b-48ad-972b-c3e9d18a86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5d710-b878-4ede-8b84-c02e9b9dd2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F524F4-837E-4370-BD78-537D99287E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D0B441-3910-40A3-A507-DBDECD9422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F6477-18C7-4919-85AC-81F31192DE80}">
  <ds:schemaRefs>
    <ds:schemaRef ds:uri="1035d710-b878-4ede-8b84-c02e9b9dd21f"/>
    <ds:schemaRef ds:uri="823acd3c-299b-48ad-972b-c3e9d18a86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139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0" baseType="lpstr">
      <vt:lpstr>Default Design</vt:lpstr>
      <vt:lpstr>PowerPoint Presentation</vt:lpstr>
      <vt:lpstr>Microprocessor Based System</vt:lpstr>
      <vt:lpstr>Microcontroller</vt:lpstr>
      <vt:lpstr>Microprocessor vs. Microcontroller</vt:lpstr>
      <vt:lpstr>C based Embedded Systems </vt:lpstr>
      <vt:lpstr>Embedded Systems Examples</vt:lpstr>
      <vt:lpstr>Examples</vt:lpstr>
      <vt:lpstr>PowerPoint Presentation</vt:lpstr>
      <vt:lpstr>PowerPoint Presentation</vt:lpstr>
      <vt:lpstr>PowerPoint Presentation</vt:lpstr>
      <vt:lpstr>PowerPoint Presentation</vt:lpstr>
      <vt:lpstr>Harvard Architecture </vt:lpstr>
      <vt:lpstr>8051 CPU Operation</vt:lpstr>
      <vt:lpstr>8051 Microcontroller</vt:lpstr>
      <vt:lpstr>Features of 8051</vt:lpstr>
      <vt:lpstr>8051 Family</vt:lpstr>
      <vt:lpstr>Pin Diagram</vt:lpstr>
      <vt:lpstr>Block Diagram of 8051</vt:lpstr>
      <vt:lpstr>PowerPoint Presentation</vt:lpstr>
      <vt:lpstr>Pin Description of the 8051</vt:lpstr>
      <vt:lpstr>XTAL1 and XTAL2</vt:lpstr>
      <vt:lpstr>XTAL1 and XTAL2 …..</vt:lpstr>
      <vt:lpstr>RST</vt:lpstr>
      <vt:lpstr>EA’</vt:lpstr>
      <vt:lpstr>PSEN’ and ALE</vt:lpstr>
      <vt:lpstr>I/O Port Pins</vt:lpstr>
      <vt:lpstr>Port 0</vt:lpstr>
      <vt:lpstr>Port 1 and Port 2</vt:lpstr>
      <vt:lpstr>Port 3</vt:lpstr>
      <vt:lpstr>Pin Description Summary</vt:lpstr>
      <vt:lpstr>Pin Description Summary</vt:lpstr>
      <vt:lpstr>PowerPoint Presentation</vt:lpstr>
      <vt:lpstr>8051  Memory Space</vt:lpstr>
      <vt:lpstr>8051 Memory Structure</vt:lpstr>
      <vt:lpstr>Internal RAM Structure</vt:lpstr>
      <vt:lpstr>          STORAGE REGISTERS OF 8051   Accumulator R registers(R0-R7) B register Data Pointer (DPTR) Program Counter (PC) Stack Pointer (SP) </vt:lpstr>
      <vt:lpstr>STORAGE REGISTERS OF 8051 </vt:lpstr>
      <vt:lpstr>Special Function Registers [SFR]</vt:lpstr>
      <vt:lpstr>Program Status Word [PSW]</vt:lpstr>
      <vt:lpstr>8051 instructions that affects flag</vt:lpstr>
      <vt:lpstr>128 Byte RAM</vt:lpstr>
      <vt:lpstr>8051 RAM with addresses</vt:lpstr>
      <vt:lpstr>8051 Register Bank Structure</vt:lpstr>
      <vt:lpstr>8051 Register Banks with address</vt:lpstr>
      <vt:lpstr>8051 Programming Model</vt:lpstr>
      <vt:lpstr>8051 Stack</vt:lpstr>
      <vt:lpstr>8051 Stack</vt:lpstr>
      <vt:lpstr>Bit Addressable &amp; Byte Addressable</vt:lpstr>
      <vt:lpstr>Single bit Instructions</vt:lpstr>
      <vt:lpstr>Bit Addressable Programming</vt:lpstr>
      <vt:lpstr>8051 Software Overview</vt:lpstr>
      <vt:lpstr>8051 Addressing Modes</vt:lpstr>
      <vt:lpstr>Immediate Addressing Mode</vt:lpstr>
      <vt:lpstr>Register Addressing Mode</vt:lpstr>
      <vt:lpstr>Direct Addressing Mode</vt:lpstr>
      <vt:lpstr>SFR Registers &amp; their Addresses</vt:lpstr>
      <vt:lpstr>SFR Addresses ( 1 of 2 )</vt:lpstr>
      <vt:lpstr>SFR Addresses ( 2 of 2 )</vt:lpstr>
      <vt:lpstr>Example</vt:lpstr>
      <vt:lpstr>Stack and Direct Addressing Mode</vt:lpstr>
      <vt:lpstr>Register Indirect Addressing Mode</vt:lpstr>
      <vt:lpstr>Register Indirect Addressing Mode</vt:lpstr>
      <vt:lpstr>Register Indirect Addressing Mode</vt:lpstr>
      <vt:lpstr>External Direct</vt:lpstr>
      <vt:lpstr>8051 Instruction Set</vt:lpstr>
      <vt:lpstr>MOV Instruction</vt:lpstr>
      <vt:lpstr>ADD Instruction</vt:lpstr>
      <vt:lpstr>Structure of Assembly Language</vt:lpstr>
      <vt:lpstr>Data Types &amp; Directives</vt:lpstr>
      <vt:lpstr>ADD Instruction and PSW</vt:lpstr>
      <vt:lpstr>ADD Instruction and PSW</vt:lpstr>
      <vt:lpstr>Multiplication of Unsigned Numbers</vt:lpstr>
      <vt:lpstr>Division of Unsigned Numbers</vt:lpstr>
      <vt:lpstr>Checking an input bit</vt:lpstr>
      <vt:lpstr>Switch Register Banks</vt:lpstr>
      <vt:lpstr>Pushing onto Stack</vt:lpstr>
      <vt:lpstr>Popping from Stack</vt:lpstr>
      <vt:lpstr>Looping</vt:lpstr>
      <vt:lpstr>Loop inside a Loop (Nested Loop)</vt:lpstr>
      <vt:lpstr>8051 Conditional Jump Instructions</vt:lpstr>
      <vt:lpstr>PowerPoint Presentation</vt:lpstr>
      <vt:lpstr>Conditional Jump Example</vt:lpstr>
      <vt:lpstr>Conditional Jump Example</vt:lpstr>
      <vt:lpstr>Unconditional Jump Instructions</vt:lpstr>
      <vt:lpstr>Call Instructions</vt:lpstr>
      <vt:lpstr>PowerPoint Presentation</vt:lpstr>
      <vt:lpstr>PowerPoint Presentation</vt:lpstr>
      <vt:lpstr>8051 Peripheral Overview</vt:lpstr>
      <vt:lpstr>8051 TIMERS</vt:lpstr>
      <vt:lpstr>8051 Timer/Counter</vt:lpstr>
      <vt:lpstr>TMOD Register</vt:lpstr>
      <vt:lpstr>TMOD Register</vt:lpstr>
      <vt:lpstr>TCON Register</vt:lpstr>
      <vt:lpstr>8051 Timer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Timers</vt:lpstr>
      <vt:lpstr>Programming Timers</vt:lpstr>
      <vt:lpstr>8051  Serial  Port</vt:lpstr>
      <vt:lpstr>Basics of Serial Communication</vt:lpstr>
      <vt:lpstr>Basics of Serial Communication</vt:lpstr>
      <vt:lpstr>Asynchronous – Start &amp; Stop Bit</vt:lpstr>
      <vt:lpstr>Asynchronous – Start &amp; Stop Bit</vt:lpstr>
      <vt:lpstr>Data Transfer Rate</vt:lpstr>
      <vt:lpstr>8051 Serial Port</vt:lpstr>
      <vt:lpstr>Registers related to Serial Communication</vt:lpstr>
      <vt:lpstr>SBUF Register</vt:lpstr>
      <vt:lpstr>SBUF Register</vt:lpstr>
      <vt:lpstr>SCON Register</vt:lpstr>
      <vt:lpstr>8051 Serial Port – Mode 0</vt:lpstr>
      <vt:lpstr>8051 Serial Port – Mode 1</vt:lpstr>
      <vt:lpstr>8051 Serial Port – Mode 2</vt:lpstr>
      <vt:lpstr>8051 Serial Port – Mode 3</vt:lpstr>
      <vt:lpstr>Programming Serial Data Transmission</vt:lpstr>
      <vt:lpstr>Programming Serial Data Reception</vt:lpstr>
      <vt:lpstr>Doubling Baud Rate</vt:lpstr>
      <vt:lpstr>Doubling Baud Rate (cont…)</vt:lpstr>
      <vt:lpstr>8051 Interrupts</vt:lpstr>
      <vt:lpstr>INTERRUPTS</vt:lpstr>
      <vt:lpstr>Interrupt Vs Polling</vt:lpstr>
      <vt:lpstr>Interrupt Vs Polling</vt:lpstr>
      <vt:lpstr>Steps in Executing an Interrupt</vt:lpstr>
      <vt:lpstr>Six Interrupts in 8051</vt:lpstr>
      <vt:lpstr>What events can trigger Interrupts?</vt:lpstr>
      <vt:lpstr>8051 Interrupt Vectors</vt:lpstr>
      <vt:lpstr>8051 Interrupt related Registers</vt:lpstr>
      <vt:lpstr>Enabling and Disabling an Interrupt</vt:lpstr>
      <vt:lpstr>Interrupt Enable (IE) Register</vt:lpstr>
      <vt:lpstr>Enabling and Disabling an Interrupt</vt:lpstr>
      <vt:lpstr>Interrupt Priority</vt:lpstr>
      <vt:lpstr>Interrupt Priority</vt:lpstr>
      <vt:lpstr>Interrupt Priority (IP) Register</vt:lpstr>
    </vt:vector>
  </TitlesOfParts>
  <Company>Tehran Univercity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8051</dc:title>
  <dc:creator>hasanpur</dc:creator>
  <cp:revision>1</cp:revision>
  <cp:lastPrinted>1601-01-01T00:00:00Z</cp:lastPrinted>
  <dcterms:created xsi:type="dcterms:W3CDTF">2003-06-01T05:29:53Z</dcterms:created>
  <dcterms:modified xsi:type="dcterms:W3CDTF">2023-02-03T18:40:32Z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7</vt:i4>
  </property>
  <property fmtid="{D5CDD505-2E9C-101B-9397-08002B2CF9AE}" pid="3" name="ContentTypeId">
    <vt:lpwstr>0x0101007FD19940B2E0E24BAECC5DD1627A8D75</vt:lpwstr>
  </property>
</Properties>
</file>